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15"/>
  </p:notesMasterIdLst>
  <p:handoutMasterIdLst>
    <p:handoutMasterId r:id="rId16"/>
  </p:handoutMasterIdLst>
  <p:sldIdLst>
    <p:sldId id="1348" r:id="rId3"/>
    <p:sldId id="1336" r:id="rId4"/>
    <p:sldId id="1333" r:id="rId5"/>
    <p:sldId id="1356" r:id="rId6"/>
    <p:sldId id="1357" r:id="rId7"/>
    <p:sldId id="1358" r:id="rId8"/>
    <p:sldId id="1359" r:id="rId9"/>
    <p:sldId id="1360" r:id="rId10"/>
    <p:sldId id="1361" r:id="rId11"/>
    <p:sldId id="1362" r:id="rId12"/>
    <p:sldId id="1363" r:id="rId13"/>
    <p:sldId id="1270" r:id="rId14"/>
  </p:sldIdLst>
  <p:sldSz cx="12192000" cy="6858000"/>
  <p:notesSz cx="7099300" cy="10234613"/>
  <p:custDataLst>
    <p:tags r:id="rId17"/>
  </p:custDataLst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9" userDrawn="1">
          <p15:clr>
            <a:srgbClr val="A4A3A4"/>
          </p15:clr>
        </p15:guide>
        <p15:guide id="2" pos="39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  <p:cmAuthor id="1" name="XIAOFANLI" initials="X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E8"/>
    <a:srgbClr val="FEFFEB"/>
    <a:srgbClr val="CE2604"/>
    <a:srgbClr val="2A858F"/>
    <a:srgbClr val="790015"/>
    <a:srgbClr val="00667F"/>
    <a:srgbClr val="438E00"/>
    <a:srgbClr val="EAEC5E"/>
    <a:srgbClr val="7D3F31"/>
    <a:srgbClr val="FBF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426" y="108"/>
      </p:cViewPr>
      <p:guideLst>
        <p:guide orient="horz" pos="2249"/>
        <p:guide pos="3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76800"/>
            <a:ext cx="5207000" cy="462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64" tIns="46182" rIns="92364" bIns="46182" numCol="1" anchor="t" anchorCtr="0" compatLnSpc="1"/>
          <a:lstStyle/>
          <a:p>
            <a:pPr marL="0" marR="0" lvl="0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</a:p>
          <a:p>
            <a:pPr marL="727075" marR="0" lvl="1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</a:p>
          <a:p>
            <a:pPr marL="1454150" marR="0" lvl="2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</a:p>
          <a:p>
            <a:pPr marL="2181225" marR="0" lvl="3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</a:p>
          <a:p>
            <a:pPr marL="2908300" marR="0" lvl="4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0659" name="Rectangle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657350" y="1619250"/>
            <a:ext cx="3784601" cy="2128838"/>
          </a:xfrm>
          <a:prstGeom prst="rect">
            <a:avLst/>
          </a:prstGeom>
          <a:noFill/>
          <a:ln w="12699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727075"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1454150"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2181225"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2908300"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3354405-7BE6-4923-A7A8-895A3DF726F9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79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DF276E-5983-4120-999E-2134B6C3A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321" y="4800600"/>
            <a:ext cx="731363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321" y="612775"/>
            <a:ext cx="7313636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321" y="5367338"/>
            <a:ext cx="7313636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795" y="1600200"/>
            <a:ext cx="10972409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53117" y="152400"/>
            <a:ext cx="2955163" cy="5973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629" y="152400"/>
            <a:ext cx="8677858" cy="5973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9889066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981075"/>
            <a:ext cx="5384800" cy="2590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981075"/>
            <a:ext cx="5384800" cy="2590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609600" y="3724275"/>
            <a:ext cx="10972801" cy="2590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1775884" y="6492875"/>
            <a:ext cx="5513917" cy="32067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Mobile Communication Theory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9889066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981075"/>
            <a:ext cx="5384800" cy="533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5"/>
            <a:ext cx="5384800" cy="533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775884" y="6492875"/>
            <a:ext cx="5513917" cy="32067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Mobile Communication Theory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A519670-5769-4993-B952-1A9628184326}" type="datetime1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79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DF276E-5983-4120-999E-2134B6C3A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3" name="直接连接符 2"/>
          <p:cNvCxnSpPr/>
          <p:nvPr userDrawn="1"/>
        </p:nvCxnSpPr>
        <p:spPr>
          <a:xfrm>
            <a:off x="0" y="909346"/>
            <a:ext cx="12202638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04" name="燕尾形 19"/>
          <p:cNvSpPr/>
          <p:nvPr userDrawn="1"/>
        </p:nvSpPr>
        <p:spPr>
          <a:xfrm>
            <a:off x="1586575" y="1"/>
            <a:ext cx="860218" cy="909346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97158" name="图片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544" y="223700"/>
            <a:ext cx="1540031" cy="467664"/>
          </a:xfrm>
          <a:prstGeom prst="rect">
            <a:avLst/>
          </a:prstGeom>
        </p:spPr>
      </p:pic>
      <p:sp>
        <p:nvSpPr>
          <p:cNvPr id="1048705" name="灯片编号占位符 6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06" name="灯片编号占位符 6"/>
          <p:cNvSpPr>
            <a:spLocks noGrp="1"/>
          </p:cNvSpPr>
          <p:nvPr userDrawn="1">
            <p:custDataLst>
              <p:tags r:id="rId2"/>
            </p:custDataLst>
          </p:nvPr>
        </p:nvSpPr>
        <p:spPr>
          <a:xfrm>
            <a:off x="8737828" y="6356647"/>
            <a:ext cx="2844875" cy="365142"/>
          </a:xfrm>
          <a:prstGeom prst="rect">
            <a:avLst/>
          </a:prstGeom>
        </p:spPr>
        <p:txBody>
          <a:bodyPr vert="horz" lIns="121894" tIns="60946" rIns="121894" bIns="60946" rtlCol="0" anchor="ctr"/>
          <a:lstStyle>
            <a:defPPr>
              <a:defRPr lang="zh-CN"/>
            </a:defPPr>
            <a:lvl1pPr marL="0" algn="r" defTabSz="1219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11333815" y="322557"/>
            <a:ext cx="487977" cy="2870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1865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11339648" y="421679"/>
            <a:ext cx="488775" cy="26185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1865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359313" y="273253"/>
            <a:ext cx="449441" cy="467448"/>
          </a:xfrm>
          <a:prstGeom prst="rect">
            <a:avLst/>
          </a:prstGeom>
        </p:spPr>
        <p:txBody>
          <a:bodyPr vert="horz" lIns="0" tIns="0" rIns="0" bIns="6094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335" smtClean="0"/>
              <a:t>‹#›</a:t>
            </a:fld>
            <a:endParaRPr lang="en-US" sz="1335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463225" y="6309321"/>
            <a:ext cx="298776" cy="294875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65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65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1244945" y="6309321"/>
            <a:ext cx="298776" cy="294875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65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65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736945" y="6460467"/>
            <a:ext cx="50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875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950" spc="20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0"/>
            </a:lvl3pPr>
            <a:lvl4pPr marL="1113790" indent="0" algn="ctr">
              <a:buNone/>
              <a:defRPr sz="1300"/>
            </a:lvl4pPr>
            <a:lvl5pPr marL="1485265" indent="0" algn="ctr">
              <a:buNone/>
              <a:defRPr sz="1300"/>
            </a:lvl5pPr>
            <a:lvl6pPr marL="1856740" indent="0" algn="ctr">
              <a:buNone/>
              <a:defRPr sz="1300"/>
            </a:lvl6pPr>
            <a:lvl7pPr marL="2228215" indent="0" algn="ctr">
              <a:buNone/>
              <a:defRPr sz="1300"/>
            </a:lvl7pPr>
            <a:lvl8pPr marL="2599690" indent="0" algn="ctr">
              <a:buNone/>
              <a:defRPr sz="1300"/>
            </a:lvl8pPr>
            <a:lvl9pPr marL="2971165" indent="0" algn="ctr">
              <a:buNone/>
              <a:defRPr sz="13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91735" y="496570"/>
            <a:ext cx="2142490" cy="2127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693" y="2130425"/>
            <a:ext cx="10362614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386" y="3886200"/>
            <a:ext cx="8533227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73" name="图片 1" descr="logo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60567" y="152400"/>
            <a:ext cx="2271097" cy="59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116027" y="6096000"/>
            <a:ext cx="571253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eaLnBrk="0" hangingPunct="0"/>
            <a:r>
              <a:rPr lang="zh-CN" altLang="en-US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智能科学与工程学院</a:t>
            </a:r>
            <a:r>
              <a:rPr lang="en-US" altLang="zh-CN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人工智能产业学院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1" y="608400"/>
            <a:ext cx="1096919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1" y="1490400"/>
            <a:ext cx="10969199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1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575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1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4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714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37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26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67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21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5996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16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1" y="608400"/>
            <a:ext cx="1096919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1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1" y="608400"/>
            <a:ext cx="1096919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1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0" b="1"/>
            </a:lvl3pPr>
            <a:lvl4pPr marL="1113790" indent="0">
              <a:buNone/>
              <a:defRPr sz="1300" b="1"/>
            </a:lvl4pPr>
            <a:lvl5pPr marL="1485265" indent="0">
              <a:buNone/>
              <a:defRPr sz="1300" b="1"/>
            </a:lvl5pPr>
            <a:lvl6pPr marL="1856740" indent="0">
              <a:buNone/>
              <a:defRPr sz="1300" b="1"/>
            </a:lvl6pPr>
            <a:lvl7pPr marL="2228215" indent="0">
              <a:buNone/>
              <a:defRPr sz="1300" b="1"/>
            </a:lvl7pPr>
            <a:lvl8pPr marL="2599690" indent="0">
              <a:buNone/>
              <a:defRPr sz="1300" b="1"/>
            </a:lvl8pPr>
            <a:lvl9pPr marL="2971165" indent="0">
              <a:buNone/>
              <a:defRPr sz="13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1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0" b="1"/>
            </a:lvl3pPr>
            <a:lvl4pPr marL="1113790" indent="0">
              <a:buNone/>
              <a:defRPr sz="1300" b="1"/>
            </a:lvl4pPr>
            <a:lvl5pPr marL="1485265" indent="0">
              <a:buNone/>
              <a:defRPr sz="1300" b="1"/>
            </a:lvl5pPr>
            <a:lvl6pPr marL="1856740" indent="0">
              <a:buNone/>
              <a:defRPr sz="1300" b="1"/>
            </a:lvl6pPr>
            <a:lvl7pPr marL="2228215" indent="0">
              <a:buNone/>
              <a:defRPr sz="1300" b="1"/>
            </a:lvl7pPr>
            <a:lvl8pPr marL="2599690" indent="0">
              <a:buNone/>
              <a:defRPr sz="1300" b="1"/>
            </a:lvl8pPr>
            <a:lvl9pPr marL="2971165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1" y="608400"/>
            <a:ext cx="1096919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1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275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185420" indent="-185420">
              <a:spcAft>
                <a:spcPts val="1000"/>
              </a:spcAft>
              <a:defRPr spc="300"/>
            </a:lvl1pPr>
            <a:lvl2pPr marL="556895" indent="-185420">
              <a:defRPr spc="300"/>
            </a:lvl2pPr>
            <a:lvl3pPr marL="928370" indent="-185420">
              <a:defRPr spc="300"/>
            </a:lvl3pPr>
            <a:lvl4pPr marL="1299845" indent="-185420">
              <a:defRPr spc="300"/>
            </a:lvl4pPr>
            <a:lvl5pPr marL="1671320" indent="-18542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1" y="774000"/>
            <a:ext cx="10972801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875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95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>
                <a:solidFill>
                  <a:srgbClr val="2A858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795" y="991870"/>
            <a:ext cx="10972409" cy="513461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 sz="2800"/>
            </a:lvl1pPr>
            <a:lvl2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 sz="2400"/>
            </a:lvl2pPr>
            <a:lvl3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 sz="2000"/>
            </a:lvl3pPr>
            <a:lvl4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/>
            </a:lvl4pPr>
            <a:lvl5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556" y="4406900"/>
            <a:ext cx="1036261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556" y="2906713"/>
            <a:ext cx="10362614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73" name="图片 1" descr="logo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60567" y="152400"/>
            <a:ext cx="2271097" cy="59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5116027" y="6096000"/>
            <a:ext cx="571253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eaLnBrk="0" hangingPunct="0"/>
            <a:r>
              <a:rPr lang="zh-CN" altLang="en-US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智能科学与工程学院</a:t>
            </a:r>
            <a:r>
              <a:rPr lang="en-US" altLang="zh-CN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人工智能产业学院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795" y="1600200"/>
            <a:ext cx="539239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815" y="1600200"/>
            <a:ext cx="5392389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5" y="274638"/>
            <a:ext cx="1097240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5" y="1535113"/>
            <a:ext cx="538652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5" y="2174875"/>
            <a:ext cx="538652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4" y="1535113"/>
            <a:ext cx="538848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4" y="2174875"/>
            <a:ext cx="538848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5" y="273050"/>
            <a:ext cx="401057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59" y="273050"/>
            <a:ext cx="681524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95" y="1435100"/>
            <a:ext cx="401057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ags" Target="../tags/tag9.xml"/><Relationship Id="rId18" Type="http://schemas.openxmlformats.org/officeDocument/2006/relationships/tags" Target="../tags/tag1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7" Type="http://schemas.openxmlformats.org/officeDocument/2006/relationships/tags" Target="../tags/tag13.xml"/><Relationship Id="rId2" Type="http://schemas.openxmlformats.org/officeDocument/2006/relationships/slideLayout" Target="../slideLayouts/slideLayout20.xml"/><Relationship Id="rId16" Type="http://schemas.openxmlformats.org/officeDocument/2006/relationships/tags" Target="../tags/tag1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ags" Target="../tags/tag11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ags" Target="../tags/tag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187629" y="152400"/>
            <a:ext cx="11820650" cy="762000"/>
          </a:xfrm>
          <a:prstGeom prst="rect">
            <a:avLst/>
          </a:prstGeom>
          <a:noFill/>
          <a:ln w="12699">
            <a:noFill/>
          </a:ln>
        </p:spPr>
        <p:txBody>
          <a:bodyPr vert="horz" lIns="90488" tIns="44450" rIns="90488" bIns="44450" rtlCol="0" anchor="ctr" anchorCtr="0">
            <a:normAutofit/>
          </a:bodyPr>
          <a:lstStyle>
            <a:lvl1pPr marL="0" marR="0" algn="l" rtl="0" eaLnBrk="0" fontAlgn="base" latinLnBrk="0" hangingPunct="0">
              <a:lnSpc>
                <a:spcPct val="100000"/>
              </a:lnSpc>
              <a:buClrTx/>
              <a:buSzTx/>
              <a:buFontTx/>
              <a:buNone/>
              <a:defRPr kumimoji="0" lang="en-US" sz="3200" b="1" i="0" u="none" strike="noStrike" kern="0" cap="none" spc="0" normalizeH="0" baseline="0" noProof="1" smtClean="0">
                <a:solidFill>
                  <a:srgbClr val="2A858F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  <p:sp>
        <p:nvSpPr>
          <p:cNvPr id="1028" name="Text Box 10"/>
          <p:cNvSpPr txBox="1">
            <a:spLocks noChangeArrowheads="1"/>
          </p:cNvSpPr>
          <p:nvPr userDrawn="1"/>
        </p:nvSpPr>
        <p:spPr bwMode="auto">
          <a:xfrm>
            <a:off x="11162384" y="6416040"/>
            <a:ext cx="2844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/>
            <a:fld id="{9A0DB2DC-4C9A-4742-B13C-FB6460FD3503}" type="slidenum">
              <a:rPr lang="en-US" altLang="zh-CN" sz="1600" b="1" dirty="0">
                <a:solidFill>
                  <a:schemeClr val="tx1"/>
                </a:solidFill>
                <a:ea typeface="华文行楷" panose="02010800040101010101" charset="-122"/>
                <a:cs typeface="Times New Roman" panose="02020603050405020304" pitchFamily="18" charset="0"/>
              </a:rPr>
              <a:t>‹#›</a:t>
            </a:fld>
            <a:endParaRPr lang="en-US" altLang="zh-CN" sz="1600" b="1" dirty="0">
              <a:solidFill>
                <a:schemeClr val="tx1"/>
              </a:solidFill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  <p:pic>
        <p:nvPicPr>
          <p:cNvPr id="2097153" name="图片 8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2" cstate="print"/>
          <a:stretch>
            <a:fillRect/>
          </a:stretch>
        </p:blipFill>
        <p:spPr>
          <a:xfrm>
            <a:off x="9577070" y="183515"/>
            <a:ext cx="2260600" cy="641985"/>
          </a:xfrm>
          <a:prstGeom prst="rect">
            <a:avLst/>
          </a:prstGeom>
        </p:spPr>
      </p:pic>
      <p:cxnSp>
        <p:nvCxnSpPr>
          <p:cNvPr id="3145732" name="直接连接符 2"/>
          <p:cNvCxnSpPr/>
          <p:nvPr userDrawn="1">
            <p:custDataLst>
              <p:tags r:id="rId21"/>
            </p:custDataLst>
          </p:nvPr>
        </p:nvCxnSpPr>
        <p:spPr>
          <a:xfrm>
            <a:off x="0" y="909514"/>
            <a:ext cx="12194345" cy="508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9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1" y="608400"/>
            <a:ext cx="10969199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1" y="1490400"/>
            <a:ext cx="10969199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8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8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8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742950" rtl="0" eaLnBrk="1" fontAlgn="auto" latinLnBrk="0" hangingPunct="1">
        <a:lnSpc>
          <a:spcPct val="100000"/>
        </a:lnSpc>
        <a:spcBef>
          <a:spcPct val="0"/>
        </a:spcBef>
        <a:buNone/>
        <a:defRPr sz="292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85420" indent="-185420" algn="l" defTabSz="7429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4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56895" indent="-185420" algn="l" defTabSz="7429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307465" algn="l"/>
          <a:tab pos="1307465" algn="l"/>
          <a:tab pos="1307465" algn="l"/>
          <a:tab pos="1307465" algn="l"/>
        </a:tabLst>
        <a:defRPr sz="13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928370" indent="-185420" algn="l" defTabSz="7429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3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99845" indent="-185420" algn="l" defTabSz="7429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1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671320" indent="-185420" algn="l" defTabSz="7429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1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042160" indent="-185420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0" kern="1200">
          <a:solidFill>
            <a:schemeClr val="tx1"/>
          </a:solidFill>
          <a:latin typeface="+mn-lt"/>
          <a:ea typeface="+mn-ea"/>
          <a:cs typeface="+mn-cs"/>
        </a:defRPr>
      </a:lvl6pPr>
      <a:lvl7pPr marL="2413635" indent="-185420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0" kern="1200">
          <a:solidFill>
            <a:schemeClr val="tx1"/>
          </a:solidFill>
          <a:latin typeface="+mn-lt"/>
          <a:ea typeface="+mn-ea"/>
          <a:cs typeface="+mn-cs"/>
        </a:defRPr>
      </a:lvl7pPr>
      <a:lvl8pPr marL="2785110" indent="-185420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0" kern="1200">
          <a:solidFill>
            <a:schemeClr val="tx1"/>
          </a:solidFill>
          <a:latin typeface="+mn-lt"/>
          <a:ea typeface="+mn-ea"/>
          <a:cs typeface="+mn-cs"/>
        </a:defRPr>
      </a:lvl8pPr>
      <a:lvl9pPr marL="3156585" indent="-185420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3pPr>
      <a:lvl4pPr marL="111379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4pPr>
      <a:lvl5pPr marL="1485265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5pPr>
      <a:lvl6pPr marL="185674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15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7pPr>
      <a:lvl8pPr marL="259969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8pPr>
      <a:lvl9pPr marL="2971165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物联网应用课程设计</a:t>
            </a: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</p:nvPr>
        </p:nvSpPr>
        <p:spPr>
          <a:xfrm>
            <a:off x="609600" y="3875405"/>
            <a:ext cx="11048365" cy="1655445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办公楼智能控制系统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51710" y="4954483"/>
            <a:ext cx="2151550" cy="1053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+mn-lt"/>
                <a:cs typeface="+mn-ea"/>
                <a:sym typeface="+mn-lt"/>
              </a:rPr>
              <a:t>22</a:t>
            </a:r>
            <a:r>
              <a:rPr lang="zh-CN" altLang="en-US" sz="2400" b="1" dirty="0">
                <a:latin typeface="+mn-lt"/>
                <a:cs typeface="+mn-ea"/>
                <a:sym typeface="+mn-lt"/>
              </a:rPr>
              <a:t>物联 郑晓鹏</a:t>
            </a:r>
            <a:endParaRPr lang="en-US" altLang="zh-CN" sz="2800" b="1" dirty="0">
              <a:latin typeface="+mn-lt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+mn-lt"/>
                <a:cs typeface="+mn-ea"/>
                <a:sym typeface="+mn-lt"/>
              </a:rPr>
              <a:t>B305 </a:t>
            </a:r>
            <a:r>
              <a:rPr lang="zh-CN" altLang="en-US" sz="2000" b="1" dirty="0">
                <a:latin typeface="+mn-lt"/>
                <a:cs typeface="+mn-ea"/>
                <a:sym typeface="+mn-lt"/>
              </a:rPr>
              <a:t>第二十五组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0D8D0-A6E4-7A73-0BE5-D299B4C1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F3356-7477-D6DE-6552-68B8F277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85ADB8D8-E636-1CB7-1923-A88B58C0A28F}"/>
              </a:ext>
            </a:extLst>
          </p:cNvPr>
          <p:cNvSpPr txBox="1"/>
          <p:nvPr/>
        </p:nvSpPr>
        <p:spPr>
          <a:xfrm>
            <a:off x="685800" y="1228859"/>
            <a:ext cx="1060087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后台数据处理</a:t>
            </a:r>
            <a:endParaRPr kumimoji="1" lang="en-US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FD8801E-A014-3A48-B57D-E8B45A03FAD1}"/>
              </a:ext>
            </a:extLst>
          </p:cNvPr>
          <p:cNvGrpSpPr/>
          <p:nvPr/>
        </p:nvGrpSpPr>
        <p:grpSpPr>
          <a:xfrm>
            <a:off x="59387" y="1085091"/>
            <a:ext cx="527808" cy="722361"/>
            <a:chOff x="157177" y="332616"/>
            <a:chExt cx="527808" cy="722361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7FF07FB0-9815-4D19-978E-36978C73E7B7}"/>
                </a:ext>
              </a:extLst>
            </p:cNvPr>
            <p:cNvSpPr txBox="1"/>
            <p:nvPr/>
          </p:nvSpPr>
          <p:spPr>
            <a:xfrm rot="2700000">
              <a:off x="234473" y="409912"/>
              <a:ext cx="373216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F9105345-9C03-93E0-00B2-B2C590811370}"/>
                </a:ext>
              </a:extLst>
            </p:cNvPr>
            <p:cNvSpPr txBox="1"/>
            <p:nvPr/>
          </p:nvSpPr>
          <p:spPr>
            <a:xfrm rot="2700000">
              <a:off x="234473" y="604465"/>
              <a:ext cx="373216" cy="373216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0C17D7E-E6F8-B138-BFA3-D3E9002DEC46}"/>
              </a:ext>
            </a:extLst>
          </p:cNvPr>
          <p:cNvSpPr txBox="1"/>
          <p:nvPr/>
        </p:nvSpPr>
        <p:spPr>
          <a:xfrm>
            <a:off x="587194" y="2153443"/>
            <a:ext cx="50516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编写</a:t>
            </a:r>
            <a:r>
              <a:rPr lang="en-US" altLang="zh-CN" sz="2000" dirty="0"/>
              <a:t>Python</a:t>
            </a:r>
            <a:r>
              <a:rPr lang="zh-CN" altLang="en-US" sz="2000" dirty="0"/>
              <a:t>脚本，向</a:t>
            </a:r>
            <a:r>
              <a:rPr lang="en-US" altLang="zh-CN" sz="2000" dirty="0" err="1"/>
              <a:t>OneNET</a:t>
            </a:r>
            <a:r>
              <a:rPr lang="zh-CN" altLang="en-US" sz="2000" dirty="0"/>
              <a:t>的接口发送</a:t>
            </a:r>
            <a:r>
              <a:rPr lang="en-US" altLang="zh-CN" sz="2000" dirty="0"/>
              <a:t>HTTP GET</a:t>
            </a:r>
            <a:r>
              <a:rPr lang="zh-CN" altLang="en-US" sz="2000" dirty="0"/>
              <a:t>请求获取系统所有设备属性的历史记录，并将获得的</a:t>
            </a:r>
            <a:r>
              <a:rPr lang="en-US" altLang="zh-CN" sz="2000" dirty="0"/>
              <a:t>JSON</a:t>
            </a:r>
            <a:r>
              <a:rPr lang="zh-CN" altLang="en-US" sz="2000" dirty="0"/>
              <a:t>数据解析，通过时间戳计算设备总的运行时间，给各个设备确定一个模拟功率，计算系统总的能耗，与不使用本系统相比</a:t>
            </a:r>
            <a:r>
              <a:rPr lang="en-US" altLang="zh-CN" sz="2000" dirty="0"/>
              <a:t>(</a:t>
            </a:r>
            <a:r>
              <a:rPr lang="zh-CN" altLang="en-US" sz="2000" dirty="0"/>
              <a:t>各用电设备一直运行</a:t>
            </a:r>
            <a:r>
              <a:rPr lang="en-US" altLang="zh-CN" sz="2000" dirty="0"/>
              <a:t>)</a:t>
            </a:r>
            <a:r>
              <a:rPr lang="zh-CN" altLang="en-US" sz="2000" dirty="0"/>
              <a:t>，得出节约的电能，进而得到本系统减少碳排放量</a:t>
            </a:r>
            <a:r>
              <a:rPr lang="en-US" altLang="zh-CN" sz="2000" dirty="0"/>
              <a:t>(</a:t>
            </a:r>
            <a:r>
              <a:rPr lang="zh-CN" altLang="en-US" sz="2000" dirty="0"/>
              <a:t>节约</a:t>
            </a:r>
            <a:r>
              <a:rPr lang="en-US" altLang="zh-CN" sz="2000" dirty="0"/>
              <a:t>1</a:t>
            </a:r>
            <a:r>
              <a:rPr lang="zh-CN" altLang="en-US" sz="2000" dirty="0"/>
              <a:t>度电</a:t>
            </a:r>
            <a:r>
              <a:rPr lang="en-US" altLang="zh-CN" sz="2000" dirty="0"/>
              <a:t>=</a:t>
            </a:r>
            <a:r>
              <a:rPr lang="zh-CN" altLang="en-US" sz="2000" dirty="0"/>
              <a:t>减排</a:t>
            </a:r>
            <a:r>
              <a:rPr lang="en-US" altLang="zh-CN" sz="2000" dirty="0"/>
              <a:t>0.997</a:t>
            </a:r>
            <a:r>
              <a:rPr lang="zh-CN" altLang="en-US" sz="2000" dirty="0"/>
              <a:t>千克</a:t>
            </a:r>
            <a:r>
              <a:rPr lang="en-US" altLang="zh-CN" sz="2000" dirty="0"/>
              <a:t>"</a:t>
            </a:r>
            <a:r>
              <a:rPr lang="zh-CN" altLang="en-US" sz="2000" dirty="0"/>
              <a:t>二氧化碳</a:t>
            </a:r>
            <a:r>
              <a:rPr lang="en-US" altLang="zh-CN" sz="2000" dirty="0"/>
              <a:t>")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6E5EE1-DBA2-137E-A465-96B8E74F8B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0"/>
          <a:stretch/>
        </p:blipFill>
        <p:spPr>
          <a:xfrm>
            <a:off x="5867400" y="1035839"/>
            <a:ext cx="5912913" cy="54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2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925E1-DC2D-AECF-D98E-16140BD77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18ED0-D3D3-092E-8385-06E6F13A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003CA146-1889-1C95-5987-1322D10AF5CB}"/>
              </a:ext>
            </a:extLst>
          </p:cNvPr>
          <p:cNvSpPr txBox="1"/>
          <p:nvPr/>
        </p:nvSpPr>
        <p:spPr>
          <a:xfrm>
            <a:off x="685800" y="1228859"/>
            <a:ext cx="1060087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前端</a:t>
            </a:r>
            <a:endParaRPr kumimoji="1" lang="en-US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5AC966-A726-3124-183D-2D6E63F6709A}"/>
              </a:ext>
            </a:extLst>
          </p:cNvPr>
          <p:cNvGrpSpPr/>
          <p:nvPr/>
        </p:nvGrpSpPr>
        <p:grpSpPr>
          <a:xfrm>
            <a:off x="59387" y="1085091"/>
            <a:ext cx="527808" cy="722361"/>
            <a:chOff x="157177" y="332616"/>
            <a:chExt cx="527808" cy="722361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AF1A99C0-C4BF-38AC-949F-B92920848BF4}"/>
                </a:ext>
              </a:extLst>
            </p:cNvPr>
            <p:cNvSpPr txBox="1"/>
            <p:nvPr/>
          </p:nvSpPr>
          <p:spPr>
            <a:xfrm rot="2700000">
              <a:off x="234473" y="409912"/>
              <a:ext cx="373216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11390BA7-AFDF-8630-E37E-D9BDA9F4306C}"/>
                </a:ext>
              </a:extLst>
            </p:cNvPr>
            <p:cNvSpPr txBox="1"/>
            <p:nvPr/>
          </p:nvSpPr>
          <p:spPr>
            <a:xfrm rot="2700000">
              <a:off x="234473" y="604465"/>
              <a:ext cx="373216" cy="373216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52BFC2A-CA6F-6785-902F-7A9EB7F8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41"/>
            <a:ext cx="12192000" cy="65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1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 descr="7b0a202020202274657874626f78223a20227b5c2263617465676f72795f69645c223a31303430392c5c2269645c223a32303334323131367d220a7d0a"/>
          <p:cNvGrpSpPr/>
          <p:nvPr/>
        </p:nvGrpSpPr>
        <p:grpSpPr>
          <a:xfrm>
            <a:off x="3533140" y="2404745"/>
            <a:ext cx="5603875" cy="2048510"/>
            <a:chOff x="5559" y="3789"/>
            <a:chExt cx="8825" cy="3226"/>
          </a:xfrm>
        </p:grpSpPr>
        <p:grpSp>
          <p:nvGrpSpPr>
            <p:cNvPr id="46" name="图形 44"/>
            <p:cNvGrpSpPr/>
            <p:nvPr/>
          </p:nvGrpSpPr>
          <p:grpSpPr>
            <a:xfrm>
              <a:off x="5559" y="3789"/>
              <a:ext cx="8073" cy="3226"/>
              <a:chOff x="3529665" y="2406050"/>
              <a:chExt cx="5126116" cy="2048206"/>
            </a:xfrm>
          </p:grpSpPr>
          <p:sp>
            <p:nvSpPr>
              <p:cNvPr id="47" name="任意多边形: 形状 46"/>
              <p:cNvSpPr/>
              <p:nvPr/>
            </p:nvSpPr>
            <p:spPr>
              <a:xfrm>
                <a:off x="8306027" y="2690608"/>
                <a:ext cx="293674" cy="1618286"/>
              </a:xfrm>
              <a:custGeom>
                <a:avLst/>
                <a:gdLst>
                  <a:gd name="connsiteX0" fmla="*/ 174950 w 293674"/>
                  <a:gd name="connsiteY0" fmla="*/ 34733 h 1618286"/>
                  <a:gd name="connsiteX1" fmla="*/ 21869 w 293674"/>
                  <a:gd name="connsiteY1" fmla="*/ 1426613 h 1618286"/>
                  <a:gd name="connsiteX2" fmla="*/ 0 w 293674"/>
                  <a:gd name="connsiteY2" fmla="*/ 1502511 h 1618286"/>
                  <a:gd name="connsiteX3" fmla="*/ 214828 w 293674"/>
                  <a:gd name="connsiteY3" fmla="*/ 1618286 h 1618286"/>
                  <a:gd name="connsiteX4" fmla="*/ 106771 w 293674"/>
                  <a:gd name="connsiteY4" fmla="*/ 1218217 h 1618286"/>
                  <a:gd name="connsiteX5" fmla="*/ 101626 w 293674"/>
                  <a:gd name="connsiteY5" fmla="*/ 1209212 h 1618286"/>
                  <a:gd name="connsiteX6" fmla="*/ 102912 w 293674"/>
                  <a:gd name="connsiteY6" fmla="*/ 1198921 h 1618286"/>
                  <a:gd name="connsiteX7" fmla="*/ 289439 w 293674"/>
                  <a:gd name="connsiteY7" fmla="*/ 250847 h 1618286"/>
                  <a:gd name="connsiteX8" fmla="*/ 243129 w 293674"/>
                  <a:gd name="connsiteY8" fmla="*/ 59174 h 1618286"/>
                  <a:gd name="connsiteX9" fmla="*/ 174950 w 293674"/>
                  <a:gd name="connsiteY9" fmla="*/ 0 h 1618286"/>
                  <a:gd name="connsiteX10" fmla="*/ 174950 w 293674"/>
                  <a:gd name="connsiteY10" fmla="*/ 34733 h 161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674" h="1618286">
                    <a:moveTo>
                      <a:pt x="174950" y="34733"/>
                    </a:moveTo>
                    <a:lnTo>
                      <a:pt x="21869" y="1426613"/>
                    </a:lnTo>
                    <a:cubicBezTo>
                      <a:pt x="19296" y="1453628"/>
                      <a:pt x="11578" y="1479356"/>
                      <a:pt x="0" y="1502511"/>
                    </a:cubicBezTo>
                    <a:cubicBezTo>
                      <a:pt x="78470" y="1533384"/>
                      <a:pt x="153081" y="1566831"/>
                      <a:pt x="214828" y="1618286"/>
                    </a:cubicBezTo>
                    <a:cubicBezTo>
                      <a:pt x="204537" y="1523093"/>
                      <a:pt x="177523" y="1349430"/>
                      <a:pt x="106771" y="1218217"/>
                    </a:cubicBezTo>
                    <a:lnTo>
                      <a:pt x="101626" y="1209212"/>
                    </a:lnTo>
                    <a:lnTo>
                      <a:pt x="102912" y="1198921"/>
                    </a:lnTo>
                    <a:lnTo>
                      <a:pt x="289439" y="250847"/>
                    </a:lnTo>
                    <a:cubicBezTo>
                      <a:pt x="302303" y="182668"/>
                      <a:pt x="285580" y="113203"/>
                      <a:pt x="243129" y="59174"/>
                    </a:cubicBezTo>
                    <a:cubicBezTo>
                      <a:pt x="223833" y="34733"/>
                      <a:pt x="200678" y="15437"/>
                      <a:pt x="174950" y="0"/>
                    </a:cubicBezTo>
                    <a:cubicBezTo>
                      <a:pt x="176236" y="11578"/>
                      <a:pt x="176236" y="23155"/>
                      <a:pt x="174950" y="34733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4055776" y="4209842"/>
                <a:ext cx="1699328" cy="109586"/>
              </a:xfrm>
              <a:custGeom>
                <a:avLst/>
                <a:gdLst>
                  <a:gd name="connsiteX0" fmla="*/ 264997 w 1699328"/>
                  <a:gd name="connsiteY0" fmla="*/ 109344 h 109586"/>
                  <a:gd name="connsiteX1" fmla="*/ 1699328 w 1699328"/>
                  <a:gd name="connsiteY1" fmla="*/ 59174 h 109586"/>
                  <a:gd name="connsiteX2" fmla="*/ 0 w 1699328"/>
                  <a:gd name="connsiteY2" fmla="*/ 0 h 109586"/>
                  <a:gd name="connsiteX3" fmla="*/ 264997 w 1699328"/>
                  <a:gd name="connsiteY3" fmla="*/ 109344 h 10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9328" h="109586">
                    <a:moveTo>
                      <a:pt x="264997" y="109344"/>
                    </a:moveTo>
                    <a:cubicBezTo>
                      <a:pt x="280434" y="109344"/>
                      <a:pt x="931350" y="86189"/>
                      <a:pt x="1699328" y="59174"/>
                    </a:cubicBezTo>
                    <a:lnTo>
                      <a:pt x="0" y="0"/>
                    </a:lnTo>
                    <a:cubicBezTo>
                      <a:pt x="65606" y="70752"/>
                      <a:pt x="160799" y="113203"/>
                      <a:pt x="264997" y="109344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3715284" y="2461630"/>
                <a:ext cx="2510641" cy="267570"/>
              </a:xfrm>
              <a:custGeom>
                <a:avLst/>
                <a:gdLst>
                  <a:gd name="connsiteX0" fmla="*/ 2510641 w 2510641"/>
                  <a:gd name="connsiteY0" fmla="*/ 101625 h 267570"/>
                  <a:gd name="connsiteX1" fmla="*/ 247872 w 2510641"/>
                  <a:gd name="connsiteY1" fmla="*/ 0 h 267570"/>
                  <a:gd name="connsiteX2" fmla="*/ 236294 w 2510641"/>
                  <a:gd name="connsiteY2" fmla="*/ 0 h 267570"/>
                  <a:gd name="connsiteX3" fmla="*/ 54912 w 2510641"/>
                  <a:gd name="connsiteY3" fmla="*/ 86189 h 267570"/>
                  <a:gd name="connsiteX4" fmla="*/ 2170 w 2510641"/>
                  <a:gd name="connsiteY4" fmla="*/ 267570 h 267570"/>
                  <a:gd name="connsiteX5" fmla="*/ 74208 w 2510641"/>
                  <a:gd name="connsiteY5" fmla="*/ 254706 h 267570"/>
                  <a:gd name="connsiteX6" fmla="*/ 2510641 w 2510641"/>
                  <a:gd name="connsiteY6" fmla="*/ 101625 h 26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0641" h="267570">
                    <a:moveTo>
                      <a:pt x="2510641" y="101625"/>
                    </a:moveTo>
                    <a:lnTo>
                      <a:pt x="247872" y="0"/>
                    </a:lnTo>
                    <a:cubicBezTo>
                      <a:pt x="244012" y="0"/>
                      <a:pt x="240153" y="0"/>
                      <a:pt x="236294" y="0"/>
                    </a:cubicBezTo>
                    <a:cubicBezTo>
                      <a:pt x="165542" y="0"/>
                      <a:pt x="99936" y="30874"/>
                      <a:pt x="54912" y="86189"/>
                    </a:cubicBezTo>
                    <a:cubicBezTo>
                      <a:pt x="12461" y="137644"/>
                      <a:pt x="-6835" y="201964"/>
                      <a:pt x="2170" y="267570"/>
                    </a:cubicBezTo>
                    <a:cubicBezTo>
                      <a:pt x="25325" y="259852"/>
                      <a:pt x="48480" y="255993"/>
                      <a:pt x="74208" y="254706"/>
                    </a:cubicBezTo>
                    <a:lnTo>
                      <a:pt x="2510641" y="101625"/>
                    </a:ln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3659898" y="2406050"/>
                <a:ext cx="3075439" cy="343731"/>
              </a:xfrm>
              <a:custGeom>
                <a:avLst/>
                <a:gdLst>
                  <a:gd name="connsiteX0" fmla="*/ 110298 w 3075439"/>
                  <a:gd name="connsiteY0" fmla="*/ 140481 h 343731"/>
                  <a:gd name="connsiteX1" fmla="*/ 291680 w 3075439"/>
                  <a:gd name="connsiteY1" fmla="*/ 54293 h 343731"/>
                  <a:gd name="connsiteX2" fmla="*/ 303258 w 3075439"/>
                  <a:gd name="connsiteY2" fmla="*/ 54293 h 343731"/>
                  <a:gd name="connsiteX3" fmla="*/ 2566027 w 3075439"/>
                  <a:gd name="connsiteY3" fmla="*/ 155918 h 343731"/>
                  <a:gd name="connsiteX4" fmla="*/ 3075440 w 3075439"/>
                  <a:gd name="connsiteY4" fmla="*/ 123758 h 343731"/>
                  <a:gd name="connsiteX5" fmla="*/ 304544 w 3075439"/>
                  <a:gd name="connsiteY5" fmla="*/ 264 h 343731"/>
                  <a:gd name="connsiteX6" fmla="*/ 67847 w 3075439"/>
                  <a:gd name="connsiteY6" fmla="*/ 105749 h 343731"/>
                  <a:gd name="connsiteX7" fmla="*/ 4814 w 3075439"/>
                  <a:gd name="connsiteY7" fmla="*/ 343732 h 343731"/>
                  <a:gd name="connsiteX8" fmla="*/ 56270 w 3075439"/>
                  <a:gd name="connsiteY8" fmla="*/ 321863 h 343731"/>
                  <a:gd name="connsiteX9" fmla="*/ 110298 w 3075439"/>
                  <a:gd name="connsiteY9" fmla="*/ 140481 h 34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5439" h="343731">
                    <a:moveTo>
                      <a:pt x="110298" y="140481"/>
                    </a:moveTo>
                    <a:cubicBezTo>
                      <a:pt x="155322" y="85166"/>
                      <a:pt x="222215" y="54293"/>
                      <a:pt x="291680" y="54293"/>
                    </a:cubicBezTo>
                    <a:cubicBezTo>
                      <a:pt x="295539" y="54293"/>
                      <a:pt x="299398" y="54293"/>
                      <a:pt x="303258" y="54293"/>
                    </a:cubicBezTo>
                    <a:lnTo>
                      <a:pt x="2566027" y="155918"/>
                    </a:lnTo>
                    <a:lnTo>
                      <a:pt x="3075440" y="123758"/>
                    </a:lnTo>
                    <a:lnTo>
                      <a:pt x="304544" y="264"/>
                    </a:lnTo>
                    <a:cubicBezTo>
                      <a:pt x="213210" y="-3595"/>
                      <a:pt x="127021" y="34997"/>
                      <a:pt x="67847" y="105749"/>
                    </a:cubicBezTo>
                    <a:cubicBezTo>
                      <a:pt x="11246" y="172641"/>
                      <a:pt x="-10623" y="260116"/>
                      <a:pt x="4814" y="343732"/>
                    </a:cubicBezTo>
                    <a:cubicBezTo>
                      <a:pt x="21537" y="334727"/>
                      <a:pt x="38260" y="327009"/>
                      <a:pt x="56270" y="321863"/>
                    </a:cubicBezTo>
                    <a:cubicBezTo>
                      <a:pt x="48551" y="256257"/>
                      <a:pt x="66561" y="191937"/>
                      <a:pt x="110298" y="140481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3983738" y="4207269"/>
                <a:ext cx="2547063" cy="167513"/>
              </a:xfrm>
              <a:custGeom>
                <a:avLst/>
                <a:gdLst>
                  <a:gd name="connsiteX0" fmla="*/ 337036 w 2547063"/>
                  <a:gd name="connsiteY0" fmla="*/ 111916 h 167513"/>
                  <a:gd name="connsiteX1" fmla="*/ 72038 w 2547063"/>
                  <a:gd name="connsiteY1" fmla="*/ 2573 h 167513"/>
                  <a:gd name="connsiteX2" fmla="*/ 0 w 2547063"/>
                  <a:gd name="connsiteY2" fmla="*/ 0 h 167513"/>
                  <a:gd name="connsiteX3" fmla="*/ 339608 w 2547063"/>
                  <a:gd name="connsiteY3" fmla="*/ 167232 h 167513"/>
                  <a:gd name="connsiteX4" fmla="*/ 2547063 w 2547063"/>
                  <a:gd name="connsiteY4" fmla="*/ 90048 h 167513"/>
                  <a:gd name="connsiteX5" fmla="*/ 1771367 w 2547063"/>
                  <a:gd name="connsiteY5" fmla="*/ 63033 h 167513"/>
                  <a:gd name="connsiteX6" fmla="*/ 337036 w 2547063"/>
                  <a:gd name="connsiteY6" fmla="*/ 111916 h 16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7063" h="167513">
                    <a:moveTo>
                      <a:pt x="337036" y="111916"/>
                    </a:moveTo>
                    <a:cubicBezTo>
                      <a:pt x="232838" y="115776"/>
                      <a:pt x="137644" y="73325"/>
                      <a:pt x="72038" y="2573"/>
                    </a:cubicBezTo>
                    <a:lnTo>
                      <a:pt x="0" y="0"/>
                    </a:lnTo>
                    <a:cubicBezTo>
                      <a:pt x="75897" y="106771"/>
                      <a:pt x="200678" y="172377"/>
                      <a:pt x="339608" y="167232"/>
                    </a:cubicBezTo>
                    <a:cubicBezTo>
                      <a:pt x="424511" y="164659"/>
                      <a:pt x="1529524" y="126067"/>
                      <a:pt x="2547063" y="90048"/>
                    </a:cubicBezTo>
                    <a:lnTo>
                      <a:pt x="1771367" y="63033"/>
                    </a:lnTo>
                    <a:cubicBezTo>
                      <a:pt x="1003389" y="88761"/>
                      <a:pt x="352472" y="111916"/>
                      <a:pt x="337036" y="111916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8279013" y="2625002"/>
                <a:ext cx="376768" cy="1829255"/>
              </a:xfrm>
              <a:custGeom>
                <a:avLst/>
                <a:gdLst>
                  <a:gd name="connsiteX0" fmla="*/ 313880 w 376768"/>
                  <a:gd name="connsiteY0" fmla="*/ 91334 h 1829255"/>
                  <a:gd name="connsiteX1" fmla="*/ 191673 w 376768"/>
                  <a:gd name="connsiteY1" fmla="*/ 0 h 1829255"/>
                  <a:gd name="connsiteX2" fmla="*/ 203250 w 376768"/>
                  <a:gd name="connsiteY2" fmla="*/ 65606 h 1829255"/>
                  <a:gd name="connsiteX3" fmla="*/ 271429 w 376768"/>
                  <a:gd name="connsiteY3" fmla="*/ 124780 h 1829255"/>
                  <a:gd name="connsiteX4" fmla="*/ 317739 w 376768"/>
                  <a:gd name="connsiteY4" fmla="*/ 316453 h 1829255"/>
                  <a:gd name="connsiteX5" fmla="*/ 131212 w 376768"/>
                  <a:gd name="connsiteY5" fmla="*/ 1264528 h 1829255"/>
                  <a:gd name="connsiteX6" fmla="*/ 129926 w 376768"/>
                  <a:gd name="connsiteY6" fmla="*/ 1274819 h 1829255"/>
                  <a:gd name="connsiteX7" fmla="*/ 135072 w 376768"/>
                  <a:gd name="connsiteY7" fmla="*/ 1283824 h 1829255"/>
                  <a:gd name="connsiteX8" fmla="*/ 243129 w 376768"/>
                  <a:gd name="connsiteY8" fmla="*/ 1683893 h 1829255"/>
                  <a:gd name="connsiteX9" fmla="*/ 28300 w 376768"/>
                  <a:gd name="connsiteY9" fmla="*/ 1568117 h 1829255"/>
                  <a:gd name="connsiteX10" fmla="*/ 0 w 376768"/>
                  <a:gd name="connsiteY10" fmla="*/ 1615714 h 1829255"/>
                  <a:gd name="connsiteX11" fmla="*/ 255993 w 376768"/>
                  <a:gd name="connsiteY11" fmla="*/ 1771368 h 1829255"/>
                  <a:gd name="connsiteX12" fmla="*/ 306162 w 376768"/>
                  <a:gd name="connsiteY12" fmla="*/ 1829255 h 1829255"/>
                  <a:gd name="connsiteX13" fmla="*/ 303589 w 376768"/>
                  <a:gd name="connsiteY13" fmla="*/ 1752072 h 1829255"/>
                  <a:gd name="connsiteX14" fmla="*/ 187813 w 376768"/>
                  <a:gd name="connsiteY14" fmla="*/ 1265814 h 1829255"/>
                  <a:gd name="connsiteX15" fmla="*/ 371768 w 376768"/>
                  <a:gd name="connsiteY15" fmla="*/ 326745 h 1829255"/>
                  <a:gd name="connsiteX16" fmla="*/ 313880 w 376768"/>
                  <a:gd name="connsiteY16" fmla="*/ 91334 h 182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6768" h="1829255">
                    <a:moveTo>
                      <a:pt x="313880" y="91334"/>
                    </a:moveTo>
                    <a:cubicBezTo>
                      <a:pt x="281721" y="50169"/>
                      <a:pt x="239269" y="19296"/>
                      <a:pt x="191673" y="0"/>
                    </a:cubicBezTo>
                    <a:cubicBezTo>
                      <a:pt x="198105" y="20582"/>
                      <a:pt x="201964" y="43737"/>
                      <a:pt x="203250" y="65606"/>
                    </a:cubicBezTo>
                    <a:cubicBezTo>
                      <a:pt x="228978" y="81043"/>
                      <a:pt x="252133" y="100339"/>
                      <a:pt x="271429" y="124780"/>
                    </a:cubicBezTo>
                    <a:cubicBezTo>
                      <a:pt x="313880" y="178809"/>
                      <a:pt x="330603" y="249561"/>
                      <a:pt x="317739" y="316453"/>
                    </a:cubicBezTo>
                    <a:lnTo>
                      <a:pt x="131212" y="1264528"/>
                    </a:lnTo>
                    <a:lnTo>
                      <a:pt x="129926" y="1274819"/>
                    </a:lnTo>
                    <a:lnTo>
                      <a:pt x="135072" y="1283824"/>
                    </a:lnTo>
                    <a:cubicBezTo>
                      <a:pt x="207109" y="1413750"/>
                      <a:pt x="234124" y="1588699"/>
                      <a:pt x="243129" y="1683893"/>
                    </a:cubicBezTo>
                    <a:cubicBezTo>
                      <a:pt x="180095" y="1632437"/>
                      <a:pt x="106771" y="1598991"/>
                      <a:pt x="28300" y="1568117"/>
                    </a:cubicBezTo>
                    <a:cubicBezTo>
                      <a:pt x="20582" y="1584840"/>
                      <a:pt x="10291" y="1600277"/>
                      <a:pt x="0" y="1615714"/>
                    </a:cubicBezTo>
                    <a:cubicBezTo>
                      <a:pt x="101625" y="1654306"/>
                      <a:pt x="190386" y="1695470"/>
                      <a:pt x="255993" y="1771368"/>
                    </a:cubicBezTo>
                    <a:lnTo>
                      <a:pt x="306162" y="1829255"/>
                    </a:lnTo>
                    <a:lnTo>
                      <a:pt x="303589" y="1752072"/>
                    </a:lnTo>
                    <a:cubicBezTo>
                      <a:pt x="303589" y="1740494"/>
                      <a:pt x="293298" y="1465205"/>
                      <a:pt x="187813" y="1265814"/>
                    </a:cubicBezTo>
                    <a:lnTo>
                      <a:pt x="371768" y="326745"/>
                    </a:lnTo>
                    <a:cubicBezTo>
                      <a:pt x="387205" y="244415"/>
                      <a:pt x="366623" y="158227"/>
                      <a:pt x="313880" y="91334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3665998" y="2727914"/>
                <a:ext cx="388491" cy="1480642"/>
              </a:xfrm>
              <a:custGeom>
                <a:avLst/>
                <a:gdLst>
                  <a:gd name="connsiteX0" fmla="*/ 302303 w 388491"/>
                  <a:gd name="connsiteY0" fmla="*/ 1310838 h 1480642"/>
                  <a:gd name="connsiteX1" fmla="*/ 55315 w 388491"/>
                  <a:gd name="connsiteY1" fmla="*/ 24442 h 1480642"/>
                  <a:gd name="connsiteX2" fmla="*/ 51456 w 388491"/>
                  <a:gd name="connsiteY2" fmla="*/ 0 h 1480642"/>
                  <a:gd name="connsiteX3" fmla="*/ 0 w 388491"/>
                  <a:gd name="connsiteY3" fmla="*/ 21869 h 1480642"/>
                  <a:gd name="connsiteX4" fmla="*/ 2573 w 388491"/>
                  <a:gd name="connsiteY4" fmla="*/ 34733 h 1480642"/>
                  <a:gd name="connsiteX5" fmla="*/ 249561 w 388491"/>
                  <a:gd name="connsiteY5" fmla="*/ 1321129 h 1480642"/>
                  <a:gd name="connsiteX6" fmla="*/ 316453 w 388491"/>
                  <a:gd name="connsiteY6" fmla="*/ 1478069 h 1480642"/>
                  <a:gd name="connsiteX7" fmla="*/ 388491 w 388491"/>
                  <a:gd name="connsiteY7" fmla="*/ 1480642 h 1480642"/>
                  <a:gd name="connsiteX8" fmla="*/ 302303 w 388491"/>
                  <a:gd name="connsiteY8" fmla="*/ 1310838 h 1480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491" h="1480642">
                    <a:moveTo>
                      <a:pt x="302303" y="1310838"/>
                    </a:moveTo>
                    <a:lnTo>
                      <a:pt x="55315" y="24442"/>
                    </a:lnTo>
                    <a:cubicBezTo>
                      <a:pt x="54029" y="16723"/>
                      <a:pt x="51456" y="9005"/>
                      <a:pt x="51456" y="0"/>
                    </a:cubicBezTo>
                    <a:cubicBezTo>
                      <a:pt x="33446" y="6432"/>
                      <a:pt x="15437" y="12864"/>
                      <a:pt x="0" y="21869"/>
                    </a:cubicBezTo>
                    <a:cubicBezTo>
                      <a:pt x="1286" y="25728"/>
                      <a:pt x="1286" y="30874"/>
                      <a:pt x="2573" y="34733"/>
                    </a:cubicBezTo>
                    <a:lnTo>
                      <a:pt x="249561" y="1321129"/>
                    </a:lnTo>
                    <a:cubicBezTo>
                      <a:pt x="261138" y="1380303"/>
                      <a:pt x="284293" y="1433045"/>
                      <a:pt x="316453" y="1478069"/>
                    </a:cubicBezTo>
                    <a:lnTo>
                      <a:pt x="388491" y="1480642"/>
                    </a:lnTo>
                    <a:cubicBezTo>
                      <a:pt x="346040" y="1435618"/>
                      <a:pt x="315167" y="1377730"/>
                      <a:pt x="302303" y="1310838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6735338" y="2440364"/>
                <a:ext cx="1735347" cy="184637"/>
              </a:xfrm>
              <a:custGeom>
                <a:avLst/>
                <a:gdLst>
                  <a:gd name="connsiteX0" fmla="*/ 1735348 w 1735347"/>
                  <a:gd name="connsiteY0" fmla="*/ 184638 h 184637"/>
                  <a:gd name="connsiteX1" fmla="*/ 1451054 w 1735347"/>
                  <a:gd name="connsiteY1" fmla="*/ 683 h 184637"/>
                  <a:gd name="connsiteX2" fmla="*/ 0 w 1735347"/>
                  <a:gd name="connsiteY2" fmla="*/ 90731 h 184637"/>
                  <a:gd name="connsiteX3" fmla="*/ 1641441 w 1735347"/>
                  <a:gd name="connsiteY3" fmla="*/ 164055 h 184637"/>
                  <a:gd name="connsiteX4" fmla="*/ 1735348 w 1735347"/>
                  <a:gd name="connsiteY4" fmla="*/ 184638 h 1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5347" h="184637">
                    <a:moveTo>
                      <a:pt x="1735348" y="184638"/>
                    </a:moveTo>
                    <a:cubicBezTo>
                      <a:pt x="1699328" y="72721"/>
                      <a:pt x="1584839" y="-8322"/>
                      <a:pt x="1451054" y="683"/>
                    </a:cubicBezTo>
                    <a:lnTo>
                      <a:pt x="0" y="90731"/>
                    </a:lnTo>
                    <a:lnTo>
                      <a:pt x="1641441" y="164055"/>
                    </a:lnTo>
                    <a:cubicBezTo>
                      <a:pt x="1674887" y="166628"/>
                      <a:pt x="1705760" y="173060"/>
                      <a:pt x="1735348" y="184638"/>
                    </a:cubicBezTo>
                    <a:close/>
                  </a:path>
                </a:pathLst>
              </a:custGeom>
              <a:solidFill>
                <a:srgbClr val="C7FAFF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6225926" y="2531095"/>
                <a:ext cx="2256337" cy="160799"/>
              </a:xfrm>
              <a:custGeom>
                <a:avLst/>
                <a:gdLst>
                  <a:gd name="connsiteX0" fmla="*/ 2148281 w 2256337"/>
                  <a:gd name="connsiteY0" fmla="*/ 128640 h 160799"/>
                  <a:gd name="connsiteX1" fmla="*/ 2256338 w 2256337"/>
                  <a:gd name="connsiteY1" fmla="*/ 160800 h 160799"/>
                  <a:gd name="connsiteX2" fmla="*/ 2244760 w 2256337"/>
                  <a:gd name="connsiteY2" fmla="*/ 95193 h 160799"/>
                  <a:gd name="connsiteX3" fmla="*/ 2150853 w 2256337"/>
                  <a:gd name="connsiteY3" fmla="*/ 74611 h 160799"/>
                  <a:gd name="connsiteX4" fmla="*/ 509413 w 2256337"/>
                  <a:gd name="connsiteY4" fmla="*/ 0 h 160799"/>
                  <a:gd name="connsiteX5" fmla="*/ 0 w 2256337"/>
                  <a:gd name="connsiteY5" fmla="*/ 32160 h 160799"/>
                  <a:gd name="connsiteX6" fmla="*/ 2148281 w 2256337"/>
                  <a:gd name="connsiteY6" fmla="*/ 128640 h 160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6337" h="160799">
                    <a:moveTo>
                      <a:pt x="2148281" y="128640"/>
                    </a:moveTo>
                    <a:cubicBezTo>
                      <a:pt x="2186872" y="129926"/>
                      <a:pt x="2222891" y="141504"/>
                      <a:pt x="2256338" y="160800"/>
                    </a:cubicBezTo>
                    <a:cubicBezTo>
                      <a:pt x="2255051" y="137644"/>
                      <a:pt x="2251192" y="115776"/>
                      <a:pt x="2244760" y="95193"/>
                    </a:cubicBezTo>
                    <a:cubicBezTo>
                      <a:pt x="2215173" y="83616"/>
                      <a:pt x="2183013" y="77184"/>
                      <a:pt x="2150853" y="74611"/>
                    </a:cubicBezTo>
                    <a:lnTo>
                      <a:pt x="509413" y="0"/>
                    </a:lnTo>
                    <a:lnTo>
                      <a:pt x="0" y="32160"/>
                    </a:lnTo>
                    <a:lnTo>
                      <a:pt x="2148281" y="128640"/>
                    </a:ln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56" name="图形 44"/>
              <p:cNvGrpSpPr/>
              <p:nvPr/>
            </p:nvGrpSpPr>
            <p:grpSpPr>
              <a:xfrm>
                <a:off x="3529665" y="2749782"/>
                <a:ext cx="452786" cy="1456200"/>
                <a:chOff x="3529665" y="2749782"/>
                <a:chExt cx="452786" cy="1456200"/>
              </a:xfrm>
            </p:grpSpPr>
            <p:sp>
              <p:nvSpPr>
                <p:cNvPr id="57" name="任意多边形: 形状 56"/>
                <p:cNvSpPr/>
                <p:nvPr/>
              </p:nvSpPr>
              <p:spPr>
                <a:xfrm>
                  <a:off x="3665998" y="2755249"/>
                  <a:ext cx="12863" cy="964"/>
                </a:xfrm>
                <a:custGeom>
                  <a:avLst/>
                  <a:gdLst>
                    <a:gd name="connsiteX0" fmla="*/ 0 w 12863"/>
                    <a:gd name="connsiteY0" fmla="*/ 965 h 964"/>
                    <a:gd name="connsiteX1" fmla="*/ 0 w 12863"/>
                    <a:gd name="connsiteY1" fmla="*/ 965 h 964"/>
                    <a:gd name="connsiteX2" fmla="*/ 0 w 12863"/>
                    <a:gd name="connsiteY2" fmla="*/ 965 h 964"/>
                    <a:gd name="connsiteX3" fmla="*/ 0 w 12863"/>
                    <a:gd name="connsiteY3" fmla="*/ 965 h 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63" h="964">
                      <a:moveTo>
                        <a:pt x="0" y="965"/>
                      </a:move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965"/>
                        <a:pt x="0" y="965"/>
                        <a:pt x="0" y="965"/>
                      </a:cubicBez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3529665" y="2774224"/>
                  <a:ext cx="402617" cy="1431758"/>
                </a:xfrm>
                <a:custGeom>
                  <a:avLst/>
                  <a:gdLst>
                    <a:gd name="connsiteX0" fmla="*/ 101601 w 402617"/>
                    <a:gd name="connsiteY0" fmla="*/ 11578 h 1431758"/>
                    <a:gd name="connsiteX1" fmla="*/ 99028 w 402617"/>
                    <a:gd name="connsiteY1" fmla="*/ 0 h 1431758"/>
                    <a:gd name="connsiteX2" fmla="*/ 1262 w 402617"/>
                    <a:gd name="connsiteY2" fmla="*/ 223833 h 1431758"/>
                    <a:gd name="connsiteX3" fmla="*/ 108033 w 402617"/>
                    <a:gd name="connsiteY3" fmla="*/ 1197635 h 1431758"/>
                    <a:gd name="connsiteX4" fmla="*/ 374316 w 402617"/>
                    <a:gd name="connsiteY4" fmla="*/ 1430473 h 1431758"/>
                    <a:gd name="connsiteX5" fmla="*/ 402617 w 402617"/>
                    <a:gd name="connsiteY5" fmla="*/ 1431759 h 1431758"/>
                    <a:gd name="connsiteX6" fmla="*/ 351161 w 402617"/>
                    <a:gd name="connsiteY6" fmla="*/ 1297974 h 1431758"/>
                    <a:gd name="connsiteX7" fmla="*/ 101601 w 402617"/>
                    <a:gd name="connsiteY7" fmla="*/ 11578 h 1431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617" h="1431758">
                      <a:moveTo>
                        <a:pt x="101601" y="11578"/>
                      </a:moveTo>
                      <a:cubicBezTo>
                        <a:pt x="100314" y="7718"/>
                        <a:pt x="100314" y="3859"/>
                        <a:pt x="99028" y="0"/>
                      </a:cubicBezTo>
                      <a:cubicBezTo>
                        <a:pt x="32135" y="52742"/>
                        <a:pt x="-7743" y="135072"/>
                        <a:pt x="1262" y="223833"/>
                      </a:cubicBezTo>
                      <a:lnTo>
                        <a:pt x="108033" y="1197635"/>
                      </a:lnTo>
                      <a:cubicBezTo>
                        <a:pt x="122183" y="1326275"/>
                        <a:pt x="235386" y="1425327"/>
                        <a:pt x="374316" y="1430473"/>
                      </a:cubicBezTo>
                      <a:lnTo>
                        <a:pt x="402617" y="1431759"/>
                      </a:lnTo>
                      <a:cubicBezTo>
                        <a:pt x="378176" y="1391881"/>
                        <a:pt x="360166" y="1346857"/>
                        <a:pt x="351161" y="1297974"/>
                      </a:cubicBezTo>
                      <a:lnTo>
                        <a:pt x="101601" y="11578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3629979" y="2749782"/>
                  <a:ext cx="352472" cy="1456200"/>
                </a:xfrm>
                <a:custGeom>
                  <a:avLst/>
                  <a:gdLst>
                    <a:gd name="connsiteX0" fmla="*/ 285580 w 352472"/>
                    <a:gd name="connsiteY0" fmla="*/ 1299260 h 1456200"/>
                    <a:gd name="connsiteX1" fmla="*/ 38592 w 352472"/>
                    <a:gd name="connsiteY1" fmla="*/ 12864 h 1456200"/>
                    <a:gd name="connsiteX2" fmla="*/ 37305 w 352472"/>
                    <a:gd name="connsiteY2" fmla="*/ 5146 h 1456200"/>
                    <a:gd name="connsiteX3" fmla="*/ 37305 w 352472"/>
                    <a:gd name="connsiteY3" fmla="*/ 5146 h 1456200"/>
                    <a:gd name="connsiteX4" fmla="*/ 36019 w 352472"/>
                    <a:gd name="connsiteY4" fmla="*/ 0 h 1456200"/>
                    <a:gd name="connsiteX5" fmla="*/ 5146 w 352472"/>
                    <a:gd name="connsiteY5" fmla="*/ 19296 h 1456200"/>
                    <a:gd name="connsiteX6" fmla="*/ 0 w 352472"/>
                    <a:gd name="connsiteY6" fmla="*/ 23155 h 1456200"/>
                    <a:gd name="connsiteX7" fmla="*/ 2573 w 352472"/>
                    <a:gd name="connsiteY7" fmla="*/ 34733 h 1456200"/>
                    <a:gd name="connsiteX8" fmla="*/ 249561 w 352472"/>
                    <a:gd name="connsiteY8" fmla="*/ 1321129 h 1456200"/>
                    <a:gd name="connsiteX9" fmla="*/ 301017 w 352472"/>
                    <a:gd name="connsiteY9" fmla="*/ 1454914 h 1456200"/>
                    <a:gd name="connsiteX10" fmla="*/ 352472 w 352472"/>
                    <a:gd name="connsiteY10" fmla="*/ 1456201 h 1456200"/>
                    <a:gd name="connsiteX11" fmla="*/ 285580 w 352472"/>
                    <a:gd name="connsiteY11" fmla="*/ 1299260 h 145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2472" h="1456200">
                      <a:moveTo>
                        <a:pt x="285580" y="1299260"/>
                      </a:moveTo>
                      <a:lnTo>
                        <a:pt x="38592" y="12864"/>
                      </a:lnTo>
                      <a:cubicBezTo>
                        <a:pt x="38592" y="11578"/>
                        <a:pt x="37305" y="9005"/>
                        <a:pt x="37305" y="5146"/>
                      </a:cubicBezTo>
                      <a:cubicBezTo>
                        <a:pt x="37305" y="5146"/>
                        <a:pt x="37305" y="5146"/>
                        <a:pt x="37305" y="5146"/>
                      </a:cubicBezTo>
                      <a:cubicBezTo>
                        <a:pt x="37305" y="3859"/>
                        <a:pt x="36019" y="1286"/>
                        <a:pt x="36019" y="0"/>
                      </a:cubicBezTo>
                      <a:cubicBezTo>
                        <a:pt x="25728" y="6432"/>
                        <a:pt x="15437" y="12864"/>
                        <a:pt x="5146" y="19296"/>
                      </a:cubicBezTo>
                      <a:cubicBezTo>
                        <a:pt x="3859" y="20582"/>
                        <a:pt x="1286" y="21869"/>
                        <a:pt x="0" y="23155"/>
                      </a:cubicBezTo>
                      <a:cubicBezTo>
                        <a:pt x="1286" y="27014"/>
                        <a:pt x="1286" y="30874"/>
                        <a:pt x="2573" y="34733"/>
                      </a:cubicBezTo>
                      <a:lnTo>
                        <a:pt x="249561" y="1321129"/>
                      </a:lnTo>
                      <a:cubicBezTo>
                        <a:pt x="258565" y="1370012"/>
                        <a:pt x="276575" y="1415036"/>
                        <a:pt x="301017" y="1454914"/>
                      </a:cubicBezTo>
                      <a:lnTo>
                        <a:pt x="352472" y="1456201"/>
                      </a:lnTo>
                      <a:cubicBezTo>
                        <a:pt x="320312" y="1411177"/>
                        <a:pt x="297157" y="1358435"/>
                        <a:pt x="285580" y="129926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0" name="图形 44"/>
              <p:cNvGrpSpPr/>
              <p:nvPr/>
            </p:nvGrpSpPr>
            <p:grpSpPr>
              <a:xfrm>
                <a:off x="3716168" y="2563255"/>
                <a:ext cx="4766095" cy="1784467"/>
                <a:chOff x="3716168" y="2563255"/>
                <a:chExt cx="4766095" cy="1784467"/>
              </a:xfrm>
            </p:grpSpPr>
            <p:sp>
              <p:nvSpPr>
                <p:cNvPr id="61" name="任意多边形: 形状 60"/>
                <p:cNvSpPr/>
                <p:nvPr/>
              </p:nvSpPr>
              <p:spPr>
                <a:xfrm>
                  <a:off x="3716168" y="2579978"/>
                  <a:ext cx="4766095" cy="1767744"/>
                </a:xfrm>
                <a:custGeom>
                  <a:avLst/>
                  <a:gdLst>
                    <a:gd name="connsiteX0" fmla="*/ 72038 w 4766095"/>
                    <a:gd name="connsiteY0" fmla="*/ 133785 h 1767744"/>
                    <a:gd name="connsiteX1" fmla="*/ 0 w 4766095"/>
                    <a:gd name="connsiteY1" fmla="*/ 146649 h 1767744"/>
                    <a:gd name="connsiteX2" fmla="*/ 3859 w 4766095"/>
                    <a:gd name="connsiteY2" fmla="*/ 171091 h 1767744"/>
                    <a:gd name="connsiteX3" fmla="*/ 252134 w 4766095"/>
                    <a:gd name="connsiteY3" fmla="*/ 1458773 h 1767744"/>
                    <a:gd name="connsiteX4" fmla="*/ 338322 w 4766095"/>
                    <a:gd name="connsiteY4" fmla="*/ 1628578 h 1767744"/>
                    <a:gd name="connsiteX5" fmla="*/ 2037650 w 4766095"/>
                    <a:gd name="connsiteY5" fmla="*/ 1687752 h 1767744"/>
                    <a:gd name="connsiteX6" fmla="*/ 2813347 w 4766095"/>
                    <a:gd name="connsiteY6" fmla="*/ 1714766 h 1767744"/>
                    <a:gd name="connsiteX7" fmla="*/ 4324862 w 4766095"/>
                    <a:gd name="connsiteY7" fmla="*/ 1767508 h 1767744"/>
                    <a:gd name="connsiteX8" fmla="*/ 4561559 w 4766095"/>
                    <a:gd name="connsiteY8" fmla="*/ 1659451 h 1767744"/>
                    <a:gd name="connsiteX9" fmla="*/ 4589859 w 4766095"/>
                    <a:gd name="connsiteY9" fmla="*/ 1611855 h 1767744"/>
                    <a:gd name="connsiteX10" fmla="*/ 4611728 w 4766095"/>
                    <a:gd name="connsiteY10" fmla="*/ 1535957 h 1767744"/>
                    <a:gd name="connsiteX11" fmla="*/ 4764809 w 4766095"/>
                    <a:gd name="connsiteY11" fmla="*/ 144076 h 1767744"/>
                    <a:gd name="connsiteX12" fmla="*/ 4766096 w 4766095"/>
                    <a:gd name="connsiteY12" fmla="*/ 126067 h 1767744"/>
                    <a:gd name="connsiteX13" fmla="*/ 2201023 w 4766095"/>
                    <a:gd name="connsiteY13" fmla="*/ 0 h 1767744"/>
                    <a:gd name="connsiteX14" fmla="*/ 72038 w 4766095"/>
                    <a:gd name="connsiteY14" fmla="*/ 133785 h 1767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66095" h="1767744">
                      <a:moveTo>
                        <a:pt x="72038" y="133785"/>
                      </a:moveTo>
                      <a:cubicBezTo>
                        <a:pt x="46310" y="135072"/>
                        <a:pt x="23155" y="140217"/>
                        <a:pt x="0" y="146649"/>
                      </a:cubicBezTo>
                      <a:cubicBezTo>
                        <a:pt x="1286" y="154368"/>
                        <a:pt x="2573" y="162086"/>
                        <a:pt x="3859" y="171091"/>
                      </a:cubicBezTo>
                      <a:lnTo>
                        <a:pt x="252134" y="1458773"/>
                      </a:lnTo>
                      <a:cubicBezTo>
                        <a:pt x="264997" y="1524380"/>
                        <a:pt x="295871" y="1583554"/>
                        <a:pt x="338322" y="1628578"/>
                      </a:cubicBezTo>
                      <a:lnTo>
                        <a:pt x="2037650" y="1687752"/>
                      </a:lnTo>
                      <a:lnTo>
                        <a:pt x="2813347" y="1714766"/>
                      </a:lnTo>
                      <a:lnTo>
                        <a:pt x="4324862" y="1767508"/>
                      </a:lnTo>
                      <a:cubicBezTo>
                        <a:pt x="4421342" y="1771368"/>
                        <a:pt x="4508816" y="1727630"/>
                        <a:pt x="4561559" y="1659451"/>
                      </a:cubicBezTo>
                      <a:cubicBezTo>
                        <a:pt x="4573136" y="1645301"/>
                        <a:pt x="4582141" y="1628578"/>
                        <a:pt x="4589859" y="1611855"/>
                      </a:cubicBezTo>
                      <a:cubicBezTo>
                        <a:pt x="4601437" y="1588699"/>
                        <a:pt x="4607869" y="1562971"/>
                        <a:pt x="4611728" y="1535957"/>
                      </a:cubicBezTo>
                      <a:lnTo>
                        <a:pt x="4764809" y="144076"/>
                      </a:lnTo>
                      <a:cubicBezTo>
                        <a:pt x="4766096" y="137644"/>
                        <a:pt x="4766096" y="132499"/>
                        <a:pt x="4766096" y="126067"/>
                      </a:cubicBezTo>
                      <a:lnTo>
                        <a:pt x="2201023" y="0"/>
                      </a:lnTo>
                      <a:lnTo>
                        <a:pt x="72038" y="133785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917191" y="2563255"/>
                  <a:ext cx="2565072" cy="162085"/>
                </a:xfrm>
                <a:custGeom>
                  <a:avLst/>
                  <a:gdLst>
                    <a:gd name="connsiteX0" fmla="*/ 2457016 w 2565072"/>
                    <a:gd name="connsiteY0" fmla="*/ 96480 h 162085"/>
                    <a:gd name="connsiteX1" fmla="*/ 307448 w 2565072"/>
                    <a:gd name="connsiteY1" fmla="*/ 0 h 162085"/>
                    <a:gd name="connsiteX2" fmla="*/ 0 w 2565072"/>
                    <a:gd name="connsiteY2" fmla="*/ 19296 h 162085"/>
                    <a:gd name="connsiteX3" fmla="*/ 2449297 w 2565072"/>
                    <a:gd name="connsiteY3" fmla="*/ 138931 h 162085"/>
                    <a:gd name="connsiteX4" fmla="*/ 2563786 w 2565072"/>
                    <a:gd name="connsiteY4" fmla="*/ 162086 h 162085"/>
                    <a:gd name="connsiteX5" fmla="*/ 2565073 w 2565072"/>
                    <a:gd name="connsiteY5" fmla="*/ 127353 h 162085"/>
                    <a:gd name="connsiteX6" fmla="*/ 2457016 w 2565072"/>
                    <a:gd name="connsiteY6" fmla="*/ 96480 h 162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65072" h="162085">
                      <a:moveTo>
                        <a:pt x="2457016" y="96480"/>
                      </a:moveTo>
                      <a:lnTo>
                        <a:pt x="307448" y="0"/>
                      </a:lnTo>
                      <a:lnTo>
                        <a:pt x="0" y="19296"/>
                      </a:lnTo>
                      <a:lnTo>
                        <a:pt x="2449297" y="138931"/>
                      </a:lnTo>
                      <a:cubicBezTo>
                        <a:pt x="2518762" y="144076"/>
                        <a:pt x="2563786" y="162086"/>
                        <a:pt x="2563786" y="162086"/>
                      </a:cubicBezTo>
                      <a:cubicBezTo>
                        <a:pt x="2563786" y="156940"/>
                        <a:pt x="2565073" y="132499"/>
                        <a:pt x="2565073" y="127353"/>
                      </a:cubicBezTo>
                      <a:cubicBezTo>
                        <a:pt x="2532913" y="109344"/>
                        <a:pt x="2495607" y="97766"/>
                        <a:pt x="2457016" y="9648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" name="文本框 1"/>
            <p:cNvSpPr txBox="1"/>
            <p:nvPr/>
          </p:nvSpPr>
          <p:spPr>
            <a:xfrm>
              <a:off x="8293" y="4534"/>
              <a:ext cx="6091" cy="1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b="1" spc="200">
                  <a:solidFill>
                    <a:srgbClr val="0067C2"/>
                  </a:solidFill>
                  <a:uFillTx/>
                  <a:cs typeface="+mn-ea"/>
                  <a:sym typeface="+mn-lt"/>
                </a:rPr>
                <a:t>谢谢！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/>
          <p:nvPr/>
        </p:nvSpPr>
        <p:spPr>
          <a:xfrm>
            <a:off x="533400" y="990600"/>
            <a:ext cx="10827385" cy="5257800"/>
          </a:xfrm>
          <a:prstGeom prst="rect">
            <a:avLst/>
          </a:prstGeom>
          <a:noFill/>
          <a:ln w="12699">
            <a:noFill/>
          </a:ln>
        </p:spPr>
        <p:txBody>
          <a:bodyPr/>
          <a:lstStyle/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rgbClr val="2A858F"/>
                </a:solidFill>
                <a:latin typeface="+mn-lt"/>
                <a:cs typeface="+mn-ea"/>
                <a:sym typeface="+mn-lt"/>
              </a:rPr>
              <a:t>办公楼智能控制系统的必要性</a:t>
            </a:r>
            <a:endParaRPr lang="en-US" sz="2400" b="1" dirty="0">
              <a:solidFill>
                <a:srgbClr val="2A858F"/>
              </a:solidFill>
              <a:latin typeface="+mn-lt"/>
              <a:cs typeface="+mn-ea"/>
              <a:sym typeface="+mn-lt"/>
            </a:endParaRP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r>
              <a:rPr lang="zh-CN" altLang="en-US" sz="2400" b="1" dirty="0">
                <a:latin typeface="+mn-lt"/>
                <a:cs typeface="+mn-ea"/>
                <a:sym typeface="+mn-lt"/>
              </a:rPr>
              <a:t>设计需求分析、预期功能</a:t>
            </a: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r>
              <a:rPr lang="zh-CN" altLang="en-US" sz="2400" b="1" dirty="0">
                <a:latin typeface="+mn-lt"/>
                <a:cs typeface="+mn-ea"/>
                <a:sym typeface="+mn-lt"/>
              </a:rPr>
              <a:t>设计思路</a:t>
            </a: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r>
              <a:rPr lang="zh-CN" altLang="en-US" sz="2400" b="1" dirty="0">
                <a:latin typeface="+mn-lt"/>
                <a:cs typeface="+mn-ea"/>
                <a:sym typeface="+mn-lt"/>
              </a:rPr>
              <a:t>解决的关键问题</a:t>
            </a: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endParaRPr lang="zh-CN" altLang="en-US" sz="2400" b="1" dirty="0">
              <a:latin typeface="+mn-lt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" y="228600"/>
            <a:ext cx="1607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+mn-lt"/>
                <a:cs typeface="+mn-ea"/>
                <a:sym typeface="+mn-lt"/>
              </a:rPr>
              <a:t>提纲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DE9C1CE8-C442-BC7A-458A-0FEDAC14F594}"/>
              </a:ext>
            </a:extLst>
          </p:cNvPr>
          <p:cNvSpPr txBox="1"/>
          <p:nvPr/>
        </p:nvSpPr>
        <p:spPr>
          <a:xfrm>
            <a:off x="685730" y="122015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系统基本构成</a:t>
            </a:r>
            <a:endParaRPr kumimoji="1" lang="en-US" sz="2800" b="1" dirty="0" err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B0494B5-C387-B676-E3BF-870D8118AEA1}"/>
              </a:ext>
            </a:extLst>
          </p:cNvPr>
          <p:cNvGrpSpPr/>
          <p:nvPr/>
        </p:nvGrpSpPr>
        <p:grpSpPr>
          <a:xfrm>
            <a:off x="59387" y="1085091"/>
            <a:ext cx="527808" cy="722361"/>
            <a:chOff x="157177" y="332616"/>
            <a:chExt cx="527808" cy="722361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222654B4-1CC4-644B-7DF3-6EE52E688309}"/>
                </a:ext>
              </a:extLst>
            </p:cNvPr>
            <p:cNvSpPr txBox="1"/>
            <p:nvPr/>
          </p:nvSpPr>
          <p:spPr>
            <a:xfrm rot="2700000">
              <a:off x="234473" y="409912"/>
              <a:ext cx="373216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B876C134-F746-E2D1-3D80-3286760FDAB7}"/>
                </a:ext>
              </a:extLst>
            </p:cNvPr>
            <p:cNvSpPr txBox="1"/>
            <p:nvPr/>
          </p:nvSpPr>
          <p:spPr>
            <a:xfrm rot="2700000">
              <a:off x="234473" y="604465"/>
              <a:ext cx="373216" cy="373216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4CDB3C5-BD62-5E00-8C0F-2336948A51BC}"/>
              </a:ext>
            </a:extLst>
          </p:cNvPr>
          <p:cNvSpPr txBox="1"/>
          <p:nvPr/>
        </p:nvSpPr>
        <p:spPr>
          <a:xfrm>
            <a:off x="1352552" y="315040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门禁系统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B65DE8-50C5-F567-4E0F-7BCC21344733}"/>
              </a:ext>
            </a:extLst>
          </p:cNvPr>
          <p:cNvSpPr txBox="1"/>
          <p:nvPr/>
        </p:nvSpPr>
        <p:spPr>
          <a:xfrm>
            <a:off x="2905126" y="1982878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办公室①节点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223352-74AC-E35E-385E-AB4FF1F9961B}"/>
              </a:ext>
            </a:extLst>
          </p:cNvPr>
          <p:cNvSpPr txBox="1"/>
          <p:nvPr/>
        </p:nvSpPr>
        <p:spPr>
          <a:xfrm>
            <a:off x="7162800" y="1982878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办公室①节点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E85952-C33C-F3A7-6CBE-50477314A73D}"/>
              </a:ext>
            </a:extLst>
          </p:cNvPr>
          <p:cNvSpPr txBox="1"/>
          <p:nvPr/>
        </p:nvSpPr>
        <p:spPr>
          <a:xfrm>
            <a:off x="5486400" y="4560301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中心节点</a:t>
            </a:r>
            <a:r>
              <a:rPr lang="en-US" altLang="zh-CN" sz="2400" dirty="0"/>
              <a:t>(</a:t>
            </a:r>
            <a:r>
              <a:rPr lang="zh-CN" altLang="en-US" sz="2400" dirty="0"/>
              <a:t>服务器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708F95-C2F0-6B62-7C39-A6579DD269CF}"/>
              </a:ext>
            </a:extLst>
          </p:cNvPr>
          <p:cNvSpPr txBox="1"/>
          <p:nvPr/>
        </p:nvSpPr>
        <p:spPr>
          <a:xfrm>
            <a:off x="5143499" y="334110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云端</a:t>
            </a:r>
            <a:r>
              <a:rPr lang="en-US" altLang="zh-CN" sz="2400" dirty="0"/>
              <a:t>(</a:t>
            </a:r>
            <a:r>
              <a:rPr lang="en-US" altLang="zh-CN" sz="2400" dirty="0" err="1"/>
              <a:t>OneNET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188AAD4-8D58-1DEE-6515-6F0CD94AE4FF}"/>
              </a:ext>
            </a:extLst>
          </p:cNvPr>
          <p:cNvSpPr txBox="1"/>
          <p:nvPr/>
        </p:nvSpPr>
        <p:spPr>
          <a:xfrm>
            <a:off x="5418886" y="2089258"/>
            <a:ext cx="16296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MQTT</a:t>
            </a:r>
            <a:r>
              <a:rPr lang="zh-CN" altLang="en-US" dirty="0"/>
              <a:t>发布传感器信息 并订阅</a:t>
            </a:r>
            <a:r>
              <a:rPr lang="en-US" altLang="zh-CN" dirty="0"/>
              <a:t>HTTP</a:t>
            </a:r>
            <a:r>
              <a:rPr lang="zh-CN" altLang="en-US" dirty="0"/>
              <a:t>将会设置的属性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CC2CA48-14AE-4D1A-501E-88C874B53F00}"/>
              </a:ext>
            </a:extLst>
          </p:cNvPr>
          <p:cNvSpPr txBox="1"/>
          <p:nvPr/>
        </p:nvSpPr>
        <p:spPr>
          <a:xfrm>
            <a:off x="2687169" y="4721423"/>
            <a:ext cx="178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Lora</a:t>
            </a:r>
            <a:r>
              <a:rPr lang="zh-CN" altLang="en-US" dirty="0"/>
              <a:t>发送门禁信息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7BAACC2-06D5-F2F7-B9A5-4F3FC9282A7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6210299" y="3802766"/>
            <a:ext cx="1" cy="757535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54FC1D0-36B0-34D6-9FDA-3FCB257EC585}"/>
              </a:ext>
            </a:extLst>
          </p:cNvPr>
          <p:cNvSpPr txBox="1"/>
          <p:nvPr/>
        </p:nvSpPr>
        <p:spPr>
          <a:xfrm>
            <a:off x="4800600" y="3950701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MQTT</a:t>
            </a:r>
            <a:r>
              <a:rPr lang="zh-CN" altLang="en-US" dirty="0"/>
              <a:t>将门禁信息发布到云端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64194B9-50F0-7273-D33C-60FEDDF36F43}"/>
              </a:ext>
            </a:extLst>
          </p:cNvPr>
          <p:cNvSpPr txBox="1"/>
          <p:nvPr/>
        </p:nvSpPr>
        <p:spPr>
          <a:xfrm>
            <a:off x="5914745" y="5710535"/>
            <a:ext cx="59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PC</a:t>
            </a:r>
            <a:endParaRPr lang="zh-CN" altLang="en-US" sz="2400" dirty="0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EA035E61-0220-5794-CCAE-BB2A61AF0A08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auto">
          <a:xfrm flipH="1">
            <a:off x="6934200" y="3571934"/>
            <a:ext cx="342899" cy="1403866"/>
          </a:xfrm>
          <a:prstGeom prst="bentConnector3">
            <a:avLst>
              <a:gd name="adj1" fmla="val -66667"/>
            </a:avLst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</p:spPr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4B57C30A-E4B8-D2DB-BF6D-DFB3B1FAB526}"/>
              </a:ext>
            </a:extLst>
          </p:cNvPr>
          <p:cNvSpPr txBox="1"/>
          <p:nvPr/>
        </p:nvSpPr>
        <p:spPr>
          <a:xfrm>
            <a:off x="7848600" y="3732518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HTTP GET</a:t>
            </a:r>
            <a:r>
              <a:rPr lang="zh-CN" altLang="en-US" dirty="0"/>
              <a:t>请求获取设备属性，更新前端数据，发布</a:t>
            </a:r>
            <a:r>
              <a:rPr lang="en-US" altLang="zh-CN" dirty="0"/>
              <a:t>POST</a:t>
            </a:r>
            <a:r>
              <a:rPr lang="zh-CN" altLang="en-US" dirty="0"/>
              <a:t>请求，控制终端设备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4E4E545-B396-41C9-E041-041F14916C3E}"/>
              </a:ext>
            </a:extLst>
          </p:cNvPr>
          <p:cNvSpPr txBox="1"/>
          <p:nvPr/>
        </p:nvSpPr>
        <p:spPr>
          <a:xfrm>
            <a:off x="6210299" y="5407223"/>
            <a:ext cx="339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作为</a:t>
            </a:r>
            <a:r>
              <a:rPr lang="en-US" altLang="zh-CN" dirty="0"/>
              <a:t>Web Server</a:t>
            </a:r>
            <a:r>
              <a:rPr lang="zh-CN" altLang="en-US" dirty="0"/>
              <a:t>，部署前端页面供</a:t>
            </a:r>
            <a:r>
              <a:rPr lang="en-US" altLang="zh-CN" dirty="0"/>
              <a:t>PC</a:t>
            </a:r>
            <a:r>
              <a:rPr lang="zh-CN" altLang="en-US" dirty="0"/>
              <a:t>访问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B5D03FC-6898-154E-5086-3B2EE3488E3F}"/>
              </a:ext>
            </a:extLst>
          </p:cNvPr>
          <p:cNvCxnSpPr>
            <a:stCxn id="6" idx="2"/>
            <a:endCxn id="50" idx="0"/>
          </p:cNvCxnSpPr>
          <p:nvPr/>
        </p:nvCxnSpPr>
        <p:spPr bwMode="auto">
          <a:xfrm>
            <a:off x="6210300" y="5391298"/>
            <a:ext cx="0" cy="31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</p:spPr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5E0F2A90-8F37-68BA-149F-0CA366217EA3}"/>
              </a:ext>
            </a:extLst>
          </p:cNvPr>
          <p:cNvCxnSpPr>
            <a:cxnSpLocks/>
            <a:stCxn id="3" idx="2"/>
            <a:endCxn id="6" idx="1"/>
          </p:cNvCxnSpPr>
          <p:nvPr/>
        </p:nvCxnSpPr>
        <p:spPr bwMode="auto">
          <a:xfrm rot="16200000" flipH="1">
            <a:off x="3099563" y="2588963"/>
            <a:ext cx="1363726" cy="3409948"/>
          </a:xfrm>
          <a:prstGeom prst="bentConnector2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FE3D26FA-29A9-4895-D267-7FA59FF60A9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 bwMode="auto">
          <a:xfrm rot="16200000" flipH="1">
            <a:off x="4661883" y="1792685"/>
            <a:ext cx="896558" cy="220027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BA03AAE9-C2D2-58D7-B5FF-34FCC412625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rot="5400000">
            <a:off x="6790721" y="1864122"/>
            <a:ext cx="896558" cy="205740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10904-1C86-90CA-DB41-4FBB85B1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51D06-A80C-58A7-33B2-4C688F4A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AA7C21D8-9C32-676A-A304-8E9030937AA9}"/>
              </a:ext>
            </a:extLst>
          </p:cNvPr>
          <p:cNvSpPr txBox="1"/>
          <p:nvPr/>
        </p:nvSpPr>
        <p:spPr>
          <a:xfrm>
            <a:off x="685730" y="122015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门禁系统</a:t>
            </a:r>
            <a:endParaRPr kumimoji="1" lang="en-US" sz="2800" b="1" dirty="0" err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883E06E-B941-5A58-DD4A-89C7EBAC937C}"/>
              </a:ext>
            </a:extLst>
          </p:cNvPr>
          <p:cNvGrpSpPr/>
          <p:nvPr/>
        </p:nvGrpSpPr>
        <p:grpSpPr>
          <a:xfrm>
            <a:off x="59387" y="1085091"/>
            <a:ext cx="527808" cy="722361"/>
            <a:chOff x="157177" y="332616"/>
            <a:chExt cx="527808" cy="722361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1487745E-772D-D347-22DF-0F552EB92A4B}"/>
                </a:ext>
              </a:extLst>
            </p:cNvPr>
            <p:cNvSpPr txBox="1"/>
            <p:nvPr/>
          </p:nvSpPr>
          <p:spPr>
            <a:xfrm rot="2700000">
              <a:off x="234473" y="409912"/>
              <a:ext cx="373216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A965F519-B50D-FB72-3437-336D4457CE7B}"/>
                </a:ext>
              </a:extLst>
            </p:cNvPr>
            <p:cNvSpPr txBox="1"/>
            <p:nvPr/>
          </p:nvSpPr>
          <p:spPr>
            <a:xfrm rot="2700000">
              <a:off x="234473" y="604465"/>
              <a:ext cx="373216" cy="373216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F5CF4DB-87C3-6A04-BC88-A555FABFA841}"/>
              </a:ext>
            </a:extLst>
          </p:cNvPr>
          <p:cNvSpPr txBox="1"/>
          <p:nvPr/>
        </p:nvSpPr>
        <p:spPr>
          <a:xfrm>
            <a:off x="704780" y="2006615"/>
            <a:ext cx="49340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Arduino Mega2560</a:t>
            </a:r>
            <a:r>
              <a:rPr lang="zh-CN" altLang="en-US" sz="2000" dirty="0"/>
              <a:t>作为主控，配套</a:t>
            </a:r>
            <a:r>
              <a:rPr lang="en-US" altLang="zh-CN" sz="2000" dirty="0"/>
              <a:t>RFID</a:t>
            </a:r>
            <a:r>
              <a:rPr lang="zh-CN" altLang="en-US" sz="2000" dirty="0"/>
              <a:t>模块、</a:t>
            </a:r>
            <a:r>
              <a:rPr lang="en-US" altLang="zh-CN" sz="2000" dirty="0"/>
              <a:t>Lora</a:t>
            </a:r>
            <a:r>
              <a:rPr lang="zh-CN" altLang="en-US" sz="2000" dirty="0"/>
              <a:t>模块和舵机</a:t>
            </a:r>
            <a:r>
              <a:rPr lang="en-US" altLang="zh-CN" sz="2000" dirty="0"/>
              <a:t>(</a:t>
            </a:r>
            <a:r>
              <a:rPr lang="zh-CN" altLang="en-US" sz="2000" dirty="0"/>
              <a:t>模拟开</a:t>
            </a:r>
            <a:r>
              <a:rPr lang="en-US" altLang="zh-CN" sz="2000" dirty="0"/>
              <a:t>/</a:t>
            </a:r>
            <a:r>
              <a:rPr lang="zh-CN" altLang="en-US" sz="2000" dirty="0"/>
              <a:t>关门</a:t>
            </a:r>
            <a:r>
              <a:rPr lang="en-US" altLang="zh-CN" sz="2000" dirty="0"/>
              <a:t>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将</a:t>
            </a:r>
            <a:r>
              <a:rPr lang="en-US" altLang="zh-CN" sz="2000" dirty="0"/>
              <a:t>S50</a:t>
            </a:r>
            <a:r>
              <a:rPr lang="zh-CN" altLang="en-US" sz="2000" dirty="0"/>
              <a:t>卡放在</a:t>
            </a:r>
            <a:r>
              <a:rPr lang="en-US" altLang="zh-CN" sz="2000" dirty="0"/>
              <a:t>RFID</a:t>
            </a:r>
            <a:r>
              <a:rPr lang="zh-CN" altLang="en-US" sz="2000" dirty="0"/>
              <a:t>阅读器上，阅读器会将卡的</a:t>
            </a:r>
            <a:r>
              <a:rPr lang="en-US" altLang="zh-CN" sz="2000" dirty="0"/>
              <a:t>UID</a:t>
            </a:r>
            <a:r>
              <a:rPr lang="zh-CN" altLang="en-US" sz="2000" dirty="0"/>
              <a:t>通过</a:t>
            </a:r>
            <a:r>
              <a:rPr lang="en-US" altLang="zh-CN" sz="2000" dirty="0"/>
              <a:t>SPI</a:t>
            </a:r>
            <a:r>
              <a:rPr lang="zh-CN" altLang="en-US" sz="2000" dirty="0"/>
              <a:t>协议发送给</a:t>
            </a:r>
            <a:r>
              <a:rPr lang="en-US" altLang="zh-CN" sz="2000" dirty="0"/>
              <a:t>Arduino</a:t>
            </a:r>
            <a:r>
              <a:rPr lang="zh-CN" altLang="en-US" sz="2000" dirty="0"/>
              <a:t>。使用结构体模拟键值对存储卡号与对应用户名，</a:t>
            </a:r>
            <a:r>
              <a:rPr lang="en-US" altLang="zh-CN" sz="2000" dirty="0"/>
              <a:t>Arduino</a:t>
            </a:r>
            <a:r>
              <a:rPr lang="zh-CN" altLang="en-US" sz="2000" dirty="0"/>
              <a:t>将遍历已经存储的</a:t>
            </a:r>
            <a:r>
              <a:rPr lang="en-US" altLang="zh-CN" sz="2000" dirty="0"/>
              <a:t>UID</a:t>
            </a:r>
            <a:r>
              <a:rPr lang="zh-CN" altLang="en-US" sz="2000" dirty="0"/>
              <a:t>，当匹配到</a:t>
            </a:r>
            <a:r>
              <a:rPr lang="en-US" altLang="zh-CN" sz="2000" dirty="0"/>
              <a:t>UID</a:t>
            </a:r>
            <a:r>
              <a:rPr lang="zh-CN" altLang="en-US" sz="2000" dirty="0"/>
              <a:t>，将对应用户名封装成</a:t>
            </a:r>
            <a:r>
              <a:rPr lang="en-US" altLang="zh-CN" sz="2000" dirty="0"/>
              <a:t>AT</a:t>
            </a:r>
            <a:r>
              <a:rPr lang="zh-CN" altLang="en-US" sz="2000" dirty="0"/>
              <a:t>指令串口发送给</a:t>
            </a:r>
            <a:r>
              <a:rPr lang="en-US" altLang="zh-CN" sz="2000" dirty="0"/>
              <a:t>Lora</a:t>
            </a:r>
            <a:r>
              <a:rPr lang="zh-CN" altLang="en-US" sz="2000" dirty="0"/>
              <a:t>模组，</a:t>
            </a:r>
            <a:r>
              <a:rPr lang="en-US" altLang="zh-CN" sz="2000" dirty="0"/>
              <a:t>Lora</a:t>
            </a:r>
            <a:r>
              <a:rPr lang="zh-CN" altLang="en-US" sz="2000" dirty="0"/>
              <a:t>模组将进行加密点对点给中心节点的</a:t>
            </a:r>
            <a:r>
              <a:rPr lang="en-US" altLang="zh-CN" sz="2000" dirty="0"/>
              <a:t>Lora</a:t>
            </a:r>
            <a:r>
              <a:rPr lang="zh-CN" altLang="en-US" sz="2000" dirty="0"/>
              <a:t>模组传输，并控制舵机转动模拟开门禁；若没有匹配的</a:t>
            </a:r>
            <a:r>
              <a:rPr lang="en-US" altLang="zh-CN" sz="2000" dirty="0"/>
              <a:t>UID</a:t>
            </a:r>
            <a:r>
              <a:rPr lang="zh-CN" altLang="en-US" sz="2000" dirty="0"/>
              <a:t>值的键，则发送</a:t>
            </a:r>
            <a:r>
              <a:rPr lang="en-US" altLang="zh-CN" sz="2000" dirty="0"/>
              <a:t>Unknow</a:t>
            </a:r>
            <a:r>
              <a:rPr lang="zh-CN" altLang="en-US" sz="2000" dirty="0"/>
              <a:t>给中心节点。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6D23A1-4F77-D422-1574-D56D07285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742" y="1688150"/>
            <a:ext cx="5677480" cy="39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38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4D1F-CBE5-3A0F-766A-3B9D8652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F7EC7-A8D8-08F9-D337-7EF88F76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10D846B0-6685-1227-14C5-F7967B32E2AD}"/>
              </a:ext>
            </a:extLst>
          </p:cNvPr>
          <p:cNvSpPr txBox="1"/>
          <p:nvPr/>
        </p:nvSpPr>
        <p:spPr>
          <a:xfrm>
            <a:off x="685730" y="122015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办公室节点</a:t>
            </a:r>
            <a:endParaRPr kumimoji="1" lang="en-US" sz="2800" b="1" dirty="0" err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BB3D014-313F-9320-5BE1-7BB3A0CE7EE3}"/>
              </a:ext>
            </a:extLst>
          </p:cNvPr>
          <p:cNvGrpSpPr/>
          <p:nvPr/>
        </p:nvGrpSpPr>
        <p:grpSpPr>
          <a:xfrm>
            <a:off x="59387" y="1085091"/>
            <a:ext cx="527808" cy="722361"/>
            <a:chOff x="157177" y="332616"/>
            <a:chExt cx="527808" cy="722361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2A610220-5D26-8AC1-56F7-640D2E5C7882}"/>
                </a:ext>
              </a:extLst>
            </p:cNvPr>
            <p:cNvSpPr txBox="1"/>
            <p:nvPr/>
          </p:nvSpPr>
          <p:spPr>
            <a:xfrm rot="2700000">
              <a:off x="234473" y="409912"/>
              <a:ext cx="373216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1EC4FAB4-5AB8-3779-BE04-74F8674B21CE}"/>
                </a:ext>
              </a:extLst>
            </p:cNvPr>
            <p:cNvSpPr txBox="1"/>
            <p:nvPr/>
          </p:nvSpPr>
          <p:spPr>
            <a:xfrm rot="2700000">
              <a:off x="234473" y="604465"/>
              <a:ext cx="373216" cy="373216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2ADF43C-8223-1DB7-9A55-096E5712B348}"/>
              </a:ext>
            </a:extLst>
          </p:cNvPr>
          <p:cNvSpPr txBox="1"/>
          <p:nvPr/>
        </p:nvSpPr>
        <p:spPr>
          <a:xfrm>
            <a:off x="587195" y="1974850"/>
            <a:ext cx="4975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ESP8266</a:t>
            </a:r>
            <a:r>
              <a:rPr lang="zh-CN" altLang="en-US" sz="2000" dirty="0"/>
              <a:t>作为主控，配套温湿度传感器、火焰传感器、人体红外传感器、</a:t>
            </a:r>
            <a:r>
              <a:rPr lang="en-US" altLang="zh-CN" sz="2000" dirty="0"/>
              <a:t>CH2O/CO2</a:t>
            </a:r>
            <a:r>
              <a:rPr lang="zh-CN" altLang="en-US" sz="2000" dirty="0"/>
              <a:t>传感器、光敏模块、继电器、</a:t>
            </a:r>
            <a:r>
              <a:rPr lang="en-US" altLang="zh-CN" sz="2000" dirty="0"/>
              <a:t>LED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定时获取各个传感器的值，同时作为</a:t>
            </a:r>
            <a:r>
              <a:rPr lang="en-US" altLang="zh-CN" sz="2000" dirty="0"/>
              <a:t>MQTT</a:t>
            </a:r>
            <a:r>
              <a:rPr lang="zh-CN" altLang="en-US" sz="2000" dirty="0"/>
              <a:t>客户端定时将从传感器获取到的值打包为</a:t>
            </a:r>
            <a:r>
              <a:rPr lang="en-US" altLang="zh-CN" sz="2000" dirty="0"/>
              <a:t>JSON</a:t>
            </a:r>
            <a:r>
              <a:rPr lang="zh-CN" altLang="en-US" sz="2000" dirty="0"/>
              <a:t>格式发布设备属性上报请求给</a:t>
            </a:r>
            <a:r>
              <a:rPr lang="en-US" altLang="zh-CN" sz="2000" dirty="0" err="1"/>
              <a:t>OneNET</a:t>
            </a:r>
            <a:r>
              <a:rPr lang="zh-CN" altLang="en-US" sz="2000" dirty="0"/>
              <a:t>，并订阅设备属性设置请求，及时处理前端通过</a:t>
            </a:r>
            <a:r>
              <a:rPr lang="en-US" altLang="zh-CN" sz="2000" dirty="0"/>
              <a:t>HTTP</a:t>
            </a:r>
            <a:r>
              <a:rPr lang="zh-CN" altLang="en-US" sz="2000" dirty="0"/>
              <a:t>设置的设备属性逻辑。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910EE4-0975-7C4D-9419-8B793EA2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37"/>
          <a:stretch/>
        </p:blipFill>
        <p:spPr>
          <a:xfrm>
            <a:off x="5791200" y="1358520"/>
            <a:ext cx="6082153" cy="48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1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F1C0A-26C7-FF79-6288-6ED447C8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3B83F-C1B8-CF37-E992-116E1324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63FDB915-6B2E-1F54-1EB1-55384A2CF4C9}"/>
              </a:ext>
            </a:extLst>
          </p:cNvPr>
          <p:cNvSpPr txBox="1"/>
          <p:nvPr/>
        </p:nvSpPr>
        <p:spPr>
          <a:xfrm>
            <a:off x="685730" y="122015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中心节点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(</a:t>
            </a: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服务器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)</a:t>
            </a:r>
            <a:endParaRPr kumimoji="1" lang="en-US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6DD3D35-BDCB-F8BD-17DE-71FFE65B293E}"/>
              </a:ext>
            </a:extLst>
          </p:cNvPr>
          <p:cNvGrpSpPr/>
          <p:nvPr/>
        </p:nvGrpSpPr>
        <p:grpSpPr>
          <a:xfrm>
            <a:off x="59387" y="1085091"/>
            <a:ext cx="527808" cy="722361"/>
            <a:chOff x="157177" y="332616"/>
            <a:chExt cx="527808" cy="722361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05F1793A-2D53-13E3-2B9A-2693632B449A}"/>
                </a:ext>
              </a:extLst>
            </p:cNvPr>
            <p:cNvSpPr txBox="1"/>
            <p:nvPr/>
          </p:nvSpPr>
          <p:spPr>
            <a:xfrm rot="2700000">
              <a:off x="234473" y="409912"/>
              <a:ext cx="373216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5D0EC3E1-06BC-A327-D698-819B2171E8D5}"/>
                </a:ext>
              </a:extLst>
            </p:cNvPr>
            <p:cNvSpPr txBox="1"/>
            <p:nvPr/>
          </p:nvSpPr>
          <p:spPr>
            <a:xfrm rot="2700000">
              <a:off x="234473" y="604465"/>
              <a:ext cx="373216" cy="373216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4870A-E6A0-6E67-BB46-7966625A529B}"/>
              </a:ext>
            </a:extLst>
          </p:cNvPr>
          <p:cNvSpPr txBox="1"/>
          <p:nvPr/>
        </p:nvSpPr>
        <p:spPr>
          <a:xfrm>
            <a:off x="587195" y="1974850"/>
            <a:ext cx="4975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中心节点使用</a:t>
            </a:r>
            <a:r>
              <a:rPr lang="en-US" altLang="zh-CN" sz="2000" dirty="0"/>
              <a:t>ESP32-S3 R16N8</a:t>
            </a:r>
            <a:r>
              <a:rPr lang="zh-CN" altLang="en-US" sz="2000" dirty="0"/>
              <a:t>作为主控。</a:t>
            </a:r>
            <a:endParaRPr lang="en-US" altLang="zh-CN" sz="2000" dirty="0"/>
          </a:p>
          <a:p>
            <a:r>
              <a:rPr lang="zh-CN" altLang="en-US" sz="2000" dirty="0"/>
              <a:t>①作为</a:t>
            </a:r>
            <a:r>
              <a:rPr lang="en-US" altLang="zh-CN" sz="2000" dirty="0"/>
              <a:t>MQTT</a:t>
            </a:r>
            <a:r>
              <a:rPr lang="zh-CN" altLang="en-US" sz="2000" dirty="0"/>
              <a:t>客户端，将从</a:t>
            </a:r>
            <a:r>
              <a:rPr lang="en-US" altLang="zh-CN" sz="2000" dirty="0"/>
              <a:t>LoRa</a:t>
            </a:r>
            <a:r>
              <a:rPr lang="zh-CN" altLang="en-US" sz="2000" dirty="0"/>
              <a:t>串口透传接受得的门禁信息发布至</a:t>
            </a:r>
            <a:r>
              <a:rPr lang="en-US" altLang="zh-CN" sz="2000" dirty="0" err="1"/>
              <a:t>OneNET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②作为</a:t>
            </a:r>
            <a:r>
              <a:rPr lang="en-US" altLang="zh-CN" sz="2000" dirty="0"/>
              <a:t>Web Server</a:t>
            </a:r>
            <a:r>
              <a:rPr lang="zh-CN" altLang="en-US" sz="2000" dirty="0"/>
              <a:t>。将前端</a:t>
            </a:r>
            <a:r>
              <a:rPr lang="en-US" altLang="zh-CN" sz="2000" dirty="0"/>
              <a:t>Vue</a:t>
            </a:r>
            <a:r>
              <a:rPr lang="zh-CN" altLang="en-US" sz="2000" dirty="0"/>
              <a:t>工程通过</a:t>
            </a:r>
            <a:r>
              <a:rPr lang="en-US" altLang="zh-CN" sz="2000" dirty="0"/>
              <a:t>NPM</a:t>
            </a:r>
            <a:r>
              <a:rPr lang="zh-CN" altLang="en-US" sz="2000" dirty="0"/>
              <a:t>打包后制作文件系统映像并通过挂载到</a:t>
            </a:r>
            <a:r>
              <a:rPr lang="en-US" altLang="zh-CN" sz="2000" dirty="0"/>
              <a:t>ESP32-S3</a:t>
            </a:r>
            <a:r>
              <a:rPr lang="zh-CN" altLang="en-US" sz="2000" dirty="0"/>
              <a:t>上，并注册所有可访问的静态文件，配置软路由，通过</a:t>
            </a:r>
            <a:r>
              <a:rPr lang="en-US" altLang="zh-CN" sz="2000" dirty="0"/>
              <a:t>URI</a:t>
            </a:r>
            <a:r>
              <a:rPr lang="zh-CN" altLang="en-US" sz="2000" dirty="0"/>
              <a:t>可以直接访问到文件系统上所有的子目录和文件，包括但不限于网页的静态页面。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E26ED3-8E9E-D3F6-F0B0-CEBEF21AE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3593"/>
            <a:ext cx="5314273" cy="393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F595C-EAA2-A8EF-5CE7-B6A92CE24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47F68-37C8-01CE-71E6-0EDB26B9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A0ED41B3-98B3-86B9-E428-F4C01A7017AF}"/>
              </a:ext>
            </a:extLst>
          </p:cNvPr>
          <p:cNvSpPr txBox="1"/>
          <p:nvPr/>
        </p:nvSpPr>
        <p:spPr>
          <a:xfrm>
            <a:off x="685800" y="1228859"/>
            <a:ext cx="1060087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云端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(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OneNET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)</a:t>
            </a:r>
            <a:endParaRPr kumimoji="1" lang="en-US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9BC40F6-8F93-6113-4305-024842F736E4}"/>
              </a:ext>
            </a:extLst>
          </p:cNvPr>
          <p:cNvGrpSpPr/>
          <p:nvPr/>
        </p:nvGrpSpPr>
        <p:grpSpPr>
          <a:xfrm>
            <a:off x="59387" y="1085091"/>
            <a:ext cx="527808" cy="722361"/>
            <a:chOff x="157177" y="332616"/>
            <a:chExt cx="527808" cy="722361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7ADE296F-6072-B2DA-A21E-967804A883D6}"/>
                </a:ext>
              </a:extLst>
            </p:cNvPr>
            <p:cNvSpPr txBox="1"/>
            <p:nvPr/>
          </p:nvSpPr>
          <p:spPr>
            <a:xfrm rot="2700000">
              <a:off x="234473" y="409912"/>
              <a:ext cx="373216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CE699749-207C-6B20-AF19-E79D6EBA7439}"/>
                </a:ext>
              </a:extLst>
            </p:cNvPr>
            <p:cNvSpPr txBox="1"/>
            <p:nvPr/>
          </p:nvSpPr>
          <p:spPr>
            <a:xfrm rot="2700000">
              <a:off x="234473" y="604465"/>
              <a:ext cx="373216" cy="373216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FE09A92-00D3-1FEA-EF89-68A222FF735B}"/>
              </a:ext>
            </a:extLst>
          </p:cNvPr>
          <p:cNvSpPr txBox="1"/>
          <p:nvPr/>
        </p:nvSpPr>
        <p:spPr>
          <a:xfrm>
            <a:off x="578486" y="2086782"/>
            <a:ext cx="46605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选用</a:t>
            </a:r>
            <a:r>
              <a:rPr lang="en-US" altLang="zh-CN" sz="2000" dirty="0" err="1"/>
              <a:t>OneNET</a:t>
            </a:r>
            <a:r>
              <a:rPr lang="zh-CN" altLang="en-US" sz="2000" dirty="0"/>
              <a:t>云平台，作为前端与终端之间数据交换的媒介，同时存储一段时间内的终端数据。</a:t>
            </a:r>
            <a:endParaRPr lang="en-US" altLang="zh-CN" sz="2000" dirty="0"/>
          </a:p>
          <a:p>
            <a:r>
              <a:rPr lang="zh-CN" altLang="en-US" sz="2000" dirty="0"/>
              <a:t>分别创建一个产品，三个设备：</a:t>
            </a:r>
            <a:r>
              <a:rPr lang="en-US" altLang="zh-CN" sz="2000" dirty="0"/>
              <a:t>center</a:t>
            </a:r>
            <a:r>
              <a:rPr lang="zh-CN" altLang="en-US" sz="2000" dirty="0"/>
              <a:t>、</a:t>
            </a:r>
            <a:r>
              <a:rPr lang="en-US" altLang="zh-CN" sz="2000" dirty="0"/>
              <a:t>office_1</a:t>
            </a:r>
            <a:r>
              <a:rPr lang="zh-CN" altLang="en-US" sz="2000" dirty="0"/>
              <a:t>、</a:t>
            </a:r>
            <a:r>
              <a:rPr lang="en-US" altLang="zh-CN" sz="2000" dirty="0"/>
              <a:t>office_2</a:t>
            </a:r>
            <a:r>
              <a:rPr lang="zh-CN" altLang="en-US" sz="2000" dirty="0"/>
              <a:t>。数据格式为</a:t>
            </a:r>
            <a:r>
              <a:rPr lang="en-US" altLang="zh-CN" sz="2000" dirty="0" err="1"/>
              <a:t>OneJSON</a:t>
            </a:r>
            <a:r>
              <a:rPr lang="zh-CN" altLang="en-US" sz="2000" dirty="0"/>
              <a:t>，设置设备物模型，并为每个设备生成一个</a:t>
            </a:r>
            <a:r>
              <a:rPr lang="en-US" altLang="zh-CN" sz="2000" dirty="0"/>
              <a:t>Token</a:t>
            </a:r>
            <a:r>
              <a:rPr lang="zh-CN" altLang="en-US" sz="2000" dirty="0"/>
              <a:t>，以便</a:t>
            </a:r>
            <a:r>
              <a:rPr lang="en-US" altLang="zh-CN" sz="2000" dirty="0"/>
              <a:t>MQTT</a:t>
            </a:r>
            <a:r>
              <a:rPr lang="zh-CN" altLang="en-US" sz="2000" dirty="0"/>
              <a:t>客户端和</a:t>
            </a:r>
            <a:r>
              <a:rPr lang="en-US" altLang="zh-CN" sz="2000" dirty="0"/>
              <a:t>HTTP GET</a:t>
            </a:r>
            <a:r>
              <a:rPr lang="zh-CN" altLang="en-US" sz="2000" dirty="0"/>
              <a:t>能够通过其安全鉴权，正常地发布</a:t>
            </a:r>
            <a:r>
              <a:rPr lang="en-US" altLang="zh-CN" sz="2000" dirty="0"/>
              <a:t>/</a:t>
            </a:r>
            <a:r>
              <a:rPr lang="zh-CN" altLang="en-US" sz="2000" dirty="0"/>
              <a:t>设置设备属性。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9726E-C9B4-12A9-CE30-601217C2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2"/>
          <a:stretch/>
        </p:blipFill>
        <p:spPr>
          <a:xfrm>
            <a:off x="5247735" y="841686"/>
            <a:ext cx="6670371" cy="25685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79AB7-0E6E-8CFD-8E9B-E115A28F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736" y="3172867"/>
            <a:ext cx="6760544" cy="35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8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6026C-9314-E38C-8242-77AD9ACDA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DA4AD-AD57-E5FB-C97E-8665576A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CA18BC07-7F48-0DAB-D01D-4D4C35BEC732}"/>
              </a:ext>
            </a:extLst>
          </p:cNvPr>
          <p:cNvSpPr txBox="1"/>
          <p:nvPr/>
        </p:nvSpPr>
        <p:spPr>
          <a:xfrm>
            <a:off x="685800" y="1228859"/>
            <a:ext cx="1060087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前端</a:t>
            </a:r>
            <a:endParaRPr kumimoji="1" lang="en-US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AAB9792-8168-CE8A-488C-C206AF3354CA}"/>
              </a:ext>
            </a:extLst>
          </p:cNvPr>
          <p:cNvGrpSpPr/>
          <p:nvPr/>
        </p:nvGrpSpPr>
        <p:grpSpPr>
          <a:xfrm>
            <a:off x="59387" y="1085091"/>
            <a:ext cx="527808" cy="722361"/>
            <a:chOff x="157177" y="332616"/>
            <a:chExt cx="527808" cy="722361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F3886321-85B1-F340-A225-9A34C855661A}"/>
                </a:ext>
              </a:extLst>
            </p:cNvPr>
            <p:cNvSpPr txBox="1"/>
            <p:nvPr/>
          </p:nvSpPr>
          <p:spPr>
            <a:xfrm rot="2700000">
              <a:off x="234473" y="409912"/>
              <a:ext cx="373216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CC37101F-2A6F-6D17-D674-E63B7FE6B4DD}"/>
                </a:ext>
              </a:extLst>
            </p:cNvPr>
            <p:cNvSpPr txBox="1"/>
            <p:nvPr/>
          </p:nvSpPr>
          <p:spPr>
            <a:xfrm rot="2700000">
              <a:off x="234473" y="604465"/>
              <a:ext cx="373216" cy="373216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462E7A1C-5CB9-DC26-EAFF-593A7525A2BA}"/>
              </a:ext>
            </a:extLst>
          </p:cNvPr>
          <p:cNvSpPr txBox="1"/>
          <p:nvPr/>
        </p:nvSpPr>
        <p:spPr>
          <a:xfrm>
            <a:off x="578486" y="2086782"/>
            <a:ext cx="41459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Vue3+Element plus</a:t>
            </a:r>
            <a:r>
              <a:rPr lang="zh-CN" altLang="en-US" sz="2000" dirty="0"/>
              <a:t>开发</a:t>
            </a:r>
            <a:r>
              <a:rPr lang="en-US" altLang="zh-CN" sz="2000" dirty="0"/>
              <a:t>Web</a:t>
            </a:r>
            <a:r>
              <a:rPr lang="zh-CN" altLang="en-US" sz="2000" dirty="0"/>
              <a:t>页面，通过</a:t>
            </a:r>
            <a:r>
              <a:rPr lang="en-US" altLang="zh-CN" sz="2000" dirty="0"/>
              <a:t>HTTP API</a:t>
            </a:r>
            <a:r>
              <a:rPr lang="zh-CN" altLang="en-US" sz="2000" dirty="0"/>
              <a:t>从</a:t>
            </a:r>
            <a:r>
              <a:rPr lang="en-US" altLang="zh-CN" sz="2000" dirty="0" err="1"/>
              <a:t>OneNET</a:t>
            </a:r>
            <a:r>
              <a:rPr lang="zh-CN" altLang="en-US" sz="2000" dirty="0"/>
              <a:t>获取设备属性，并实时显示温湿度、二氧化碳甲醛浓度、使用</a:t>
            </a:r>
            <a:r>
              <a:rPr lang="en-US" altLang="zh-CN" sz="2000" dirty="0" err="1"/>
              <a:t>Echarts</a:t>
            </a:r>
            <a:r>
              <a:rPr lang="zh-CN" altLang="en-US" sz="2000" dirty="0"/>
              <a:t>将动态数据绘制实时曲线图，同时显示室内消防情况、设备运行情况，并可以通过前端实现对终端设备的强制关闭。同时使用</a:t>
            </a:r>
            <a:r>
              <a:rPr lang="en-US" altLang="zh-CN" sz="2000" dirty="0"/>
              <a:t>Vue Router</a:t>
            </a:r>
            <a:r>
              <a:rPr lang="zh-CN" altLang="en-US" sz="2000" dirty="0"/>
              <a:t>配备路由，实现页面跳转逻辑，并将工程部署到</a:t>
            </a:r>
            <a:r>
              <a:rPr lang="en-US" altLang="zh-CN" sz="2000" dirty="0"/>
              <a:t>ESP32-S3</a:t>
            </a:r>
            <a:r>
              <a:rPr lang="zh-CN" altLang="en-US" sz="2000" dirty="0"/>
              <a:t>上，可以供同网段的</a:t>
            </a:r>
            <a:r>
              <a:rPr lang="en-US" altLang="zh-CN" sz="2000" dirty="0"/>
              <a:t>PC</a:t>
            </a:r>
            <a:r>
              <a:rPr lang="zh-CN" altLang="en-US" sz="2000" dirty="0"/>
              <a:t>访问。</a:t>
            </a:r>
          </a:p>
        </p:txBody>
      </p:sp>
    </p:spTree>
    <p:extLst>
      <p:ext uri="{BB962C8B-B14F-4D97-AF65-F5344CB8AC3E}">
        <p14:creationId xmlns:p14="http://schemas.microsoft.com/office/powerpoint/2010/main" val="330459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8BC0-7D81-AF9C-146E-8E909FF8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25270-51EA-F6FA-9E8A-AB455F50E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系统简介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072822C4-5108-4307-C9AC-5589EE12933D}"/>
              </a:ext>
            </a:extLst>
          </p:cNvPr>
          <p:cNvSpPr txBox="1"/>
          <p:nvPr/>
        </p:nvSpPr>
        <p:spPr>
          <a:xfrm>
            <a:off x="685800" y="1228859"/>
            <a:ext cx="1060087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lt"/>
                <a:cs typeface="+mn-ea"/>
                <a:sym typeface="+mn-lt"/>
              </a:rPr>
              <a:t>前端</a:t>
            </a:r>
            <a:endParaRPr kumimoji="1" lang="en-US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739E9ED-7B78-3841-5B37-07266B6DD45E}"/>
              </a:ext>
            </a:extLst>
          </p:cNvPr>
          <p:cNvGrpSpPr/>
          <p:nvPr/>
        </p:nvGrpSpPr>
        <p:grpSpPr>
          <a:xfrm>
            <a:off x="59387" y="1085091"/>
            <a:ext cx="527808" cy="722361"/>
            <a:chOff x="157177" y="332616"/>
            <a:chExt cx="527808" cy="722361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1A1B5693-8EC9-C4D3-CFFA-BD2E062B42D5}"/>
                </a:ext>
              </a:extLst>
            </p:cNvPr>
            <p:cNvSpPr txBox="1"/>
            <p:nvPr/>
          </p:nvSpPr>
          <p:spPr>
            <a:xfrm rot="2700000">
              <a:off x="234473" y="409912"/>
              <a:ext cx="373216" cy="373216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5EEA3FE0-7147-EFAC-8FAB-8349BD34DFCB}"/>
                </a:ext>
              </a:extLst>
            </p:cNvPr>
            <p:cNvSpPr txBox="1"/>
            <p:nvPr/>
          </p:nvSpPr>
          <p:spPr>
            <a:xfrm rot="2700000">
              <a:off x="234473" y="604465"/>
              <a:ext cx="373216" cy="373216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+mn-lt"/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E4F5CC4-5C8C-69F0-40C0-CA36BE8E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41"/>
            <a:ext cx="12192000" cy="65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98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74ab512-2a97-4865-ad76-81a1683a6976"/>
  <p:tag name="COMMONDATA" val="eyJoZGlkIjoiYjk5NTc2ZjhhMjVmN2E2MDE0YWVhOWNhNGZlNmUxZ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32.5007874015748,&quot;width&quot;:2905}"/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32.5007874015748,&quot;width&quot;:2905}"/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heme/theme1.xml><?xml version="1.0" encoding="utf-8"?>
<a:theme xmlns:a="http://schemas.openxmlformats.org/drawingml/2006/main" name="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0oj005i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0oj005i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Pages>12</Pages>
  <Words>696</Words>
  <Application>Microsoft Office PowerPoint</Application>
  <PresentationFormat>宽屏</PresentationFormat>
  <Paragraphs>50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微软雅黑</vt:lpstr>
      <vt:lpstr>Arial</vt:lpstr>
      <vt:lpstr>Times New Roman</vt:lpstr>
      <vt:lpstr>Wingdings</vt:lpstr>
      <vt:lpstr>presentation</vt:lpstr>
      <vt:lpstr>自定义设计方案</vt:lpstr>
      <vt:lpstr>物联网应用课程设计</vt:lpstr>
      <vt:lpstr>PowerPoint 演示文稿</vt:lpstr>
      <vt:lpstr>系统简介</vt:lpstr>
      <vt:lpstr>系统简介</vt:lpstr>
      <vt:lpstr>系统简介</vt:lpstr>
      <vt:lpstr>系统简介</vt:lpstr>
      <vt:lpstr>系统简介</vt:lpstr>
      <vt:lpstr>系统简介</vt:lpstr>
      <vt:lpstr>系统简介</vt:lpstr>
      <vt:lpstr>系统简介</vt:lpstr>
      <vt:lpstr>系统简介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SPREAD SPECTRUM COMMUNICATION RESEARCH GROUP, HKU</dc:title>
  <dc:creator>Terence Chan</dc:creator>
  <cp:lastModifiedBy>xp z</cp:lastModifiedBy>
  <cp:revision>656</cp:revision>
  <cp:lastPrinted>1999-07-05T22:40:00Z</cp:lastPrinted>
  <dcterms:created xsi:type="dcterms:W3CDTF">1996-04-23T15:54:00Z</dcterms:created>
  <dcterms:modified xsi:type="dcterms:W3CDTF">2024-11-05T05:26:47Z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F67E759677A24677BB7DF4D876BF5488_12</vt:lpwstr>
  </property>
  <property fmtid="{D5CDD505-2E9C-101B-9397-08002B2CF9AE}" pid="3" name="KSOProductBuildVer">
    <vt:lpwstr>2052-12.1.0.17827</vt:lpwstr>
  </property>
</Properties>
</file>